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486" r:id="rId2"/>
    <p:sldId id="268" r:id="rId3"/>
    <p:sldId id="490" r:id="rId4"/>
    <p:sldId id="491" r:id="rId5"/>
    <p:sldId id="492" r:id="rId6"/>
    <p:sldId id="493" r:id="rId7"/>
    <p:sldId id="509" r:id="rId8"/>
    <p:sldId id="487" r:id="rId9"/>
    <p:sldId id="488" r:id="rId10"/>
    <p:sldId id="489" r:id="rId11"/>
    <p:sldId id="495" r:id="rId12"/>
    <p:sldId id="496" r:id="rId13"/>
    <p:sldId id="497" r:id="rId14"/>
    <p:sldId id="503" r:id="rId15"/>
    <p:sldId id="504" r:id="rId16"/>
    <p:sldId id="505" r:id="rId17"/>
    <p:sldId id="506" r:id="rId18"/>
    <p:sldId id="507" r:id="rId19"/>
    <p:sldId id="508" r:id="rId20"/>
    <p:sldId id="477" r:id="rId21"/>
    <p:sldId id="271" r:id="rId22"/>
    <p:sldId id="409"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74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31FD0C-F1EC-40D9-8DD3-27B00E595AAE}"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599-0E75-47FC-8ADC-F240612E6EA6}" type="slidenum">
              <a:rPr lang="en-US" smtClean="0"/>
              <a:t>‹#›</a:t>
            </a:fld>
            <a:endParaRPr lang="en-US"/>
          </a:p>
        </p:txBody>
      </p:sp>
    </p:spTree>
    <p:extLst>
      <p:ext uri="{BB962C8B-B14F-4D97-AF65-F5344CB8AC3E}">
        <p14:creationId xmlns:p14="http://schemas.microsoft.com/office/powerpoint/2010/main" val="3286907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A1A69-D4AC-4BAE-8AEC-5488ACFFF3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4C1973-A82C-40D5-AB36-756D0845A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1E871-19B1-49C1-A36B-FCC6B5FC7C11}"/>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E495E3A2-6F7E-4D58-9C06-A0B9BD846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778A9-D0DF-4A8C-9117-19AA1DE43297}"/>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597224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9DE-1BF2-490A-B2F3-D89000C7A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03F6-18C6-4915-AA9B-DD811743E5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C1A75-DFB4-43C9-AE12-E64AFE960512}"/>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565822F4-4499-4C8F-A714-10C53643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C0B2F-E803-45A1-813F-E242980249D3}"/>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92531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BF5-ABA6-45B7-8C7D-50AD18299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452DC-4A66-4BE8-B480-AF467811D2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C77A6-ABB2-4306-B565-67CA5D406236}"/>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C85491DF-19CF-4754-B5CA-C1E65DCC1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62CCF-9DE9-437C-A9AF-49603B7CCA4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62892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9806-D1CD-417A-B5BE-B619CCC7F7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D300F-9263-4847-81FC-0A1C3C55E9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1853A-DE4C-4A1A-B0FA-3C4904CC8719}"/>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ECFE4B27-F250-425A-81CD-1F1706BD2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FB97A-8823-46C7-91C9-FEBAC11C28F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238426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2A02-D8A0-42E4-B6D4-EA106BD372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2964F-FBCA-4D5C-ACFF-496969D9DF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4C233-2707-46EC-9A0A-FEA659791C56}"/>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5DA5891A-C7DA-44DD-B571-F3D228DA7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5D4F0-9058-4C21-88FB-252AA932A7A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85465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6742-C1D0-4713-950E-F2F1814E3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4DEA1-37D6-4BA3-B93A-8D54E89387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A9F8CF-0CDC-4EFA-9C35-765452C44E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6A7E90-7DE6-4AB0-8644-4E0177D6F579}"/>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6" name="Footer Placeholder 5">
            <a:extLst>
              <a:ext uri="{FF2B5EF4-FFF2-40B4-BE49-F238E27FC236}">
                <a16:creationId xmlns:a16="http://schemas.microsoft.com/office/drawing/2014/main" id="{9879AE3F-025E-4A0B-85E2-313AA5110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1362A-8A21-478D-B27E-7E2944420C25}"/>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57834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37B8-DDE6-4377-8CFF-F649B7743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71A6D-2C98-43E4-A53A-E9F986DBBB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BF75DA-220B-451D-8748-7269AED86B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FF8C04-5A30-4C27-9E12-FEEBF0BDF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47C6D-7FFA-4C18-94FA-C3F3120379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2E6365-D868-4DF7-A612-E4ECE22826C0}"/>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8" name="Footer Placeholder 7">
            <a:extLst>
              <a:ext uri="{FF2B5EF4-FFF2-40B4-BE49-F238E27FC236}">
                <a16:creationId xmlns:a16="http://schemas.microsoft.com/office/drawing/2014/main" id="{8ACC35B7-9F28-4539-B9DC-393E0FBD7F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2DA4A7-E798-40CC-B002-E0AF30E8877D}"/>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15204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BB88-4941-4586-9136-EC0FC544BC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336A2B-5C3E-4DD3-BE32-C4EC6BBBDCE3}"/>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4" name="Footer Placeholder 3">
            <a:extLst>
              <a:ext uri="{FF2B5EF4-FFF2-40B4-BE49-F238E27FC236}">
                <a16:creationId xmlns:a16="http://schemas.microsoft.com/office/drawing/2014/main" id="{D13E984D-B18C-428D-8DA7-F8D771300F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E8CE9E-794B-4585-A110-4014D56B5DAB}"/>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791693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F414E-B190-49F7-BEBC-AE9A54F903DD}"/>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3" name="Footer Placeholder 2">
            <a:extLst>
              <a:ext uri="{FF2B5EF4-FFF2-40B4-BE49-F238E27FC236}">
                <a16:creationId xmlns:a16="http://schemas.microsoft.com/office/drawing/2014/main" id="{9DEE0C3E-3EDE-4808-BE48-3155D423B8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A7DD78-6F3C-4751-AEA7-E9E3F300B23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9330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28D-D406-4A10-AB9F-F6A4ECDA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DCBDC0-01E2-4124-8F98-A82EF195A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727984-D195-4A63-ADFD-5629EF143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90301-5C71-4FD9-9ED5-7813F0DDB9CA}"/>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6" name="Footer Placeholder 5">
            <a:extLst>
              <a:ext uri="{FF2B5EF4-FFF2-40B4-BE49-F238E27FC236}">
                <a16:creationId xmlns:a16="http://schemas.microsoft.com/office/drawing/2014/main" id="{505C5D21-C3E4-457E-AC23-8AB339E24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50A996-F4AB-4794-BA02-39045EEDB26F}"/>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201072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B33-74ED-49F0-9698-2AFD8B9461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80E21-A3E2-4ED8-8118-E46466FF3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65741-C280-46A5-A501-33EC158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EB005-B6E6-470E-B89C-6A57EA263251}"/>
              </a:ext>
            </a:extLst>
          </p:cNvPr>
          <p:cNvSpPr>
            <a:spLocks noGrp="1"/>
          </p:cNvSpPr>
          <p:nvPr>
            <p:ph type="dt" sz="half" idx="10"/>
          </p:nvPr>
        </p:nvSpPr>
        <p:spPr/>
        <p:txBody>
          <a:bodyPr/>
          <a:lstStyle/>
          <a:p>
            <a:fld id="{07B72112-700F-45A2-813E-4519D38AFB13}" type="datetimeFigureOut">
              <a:rPr lang="en-US" smtClean="0"/>
              <a:t>12/16/2021</a:t>
            </a:fld>
            <a:endParaRPr lang="en-US"/>
          </a:p>
        </p:txBody>
      </p:sp>
      <p:sp>
        <p:nvSpPr>
          <p:cNvPr id="6" name="Footer Placeholder 5">
            <a:extLst>
              <a:ext uri="{FF2B5EF4-FFF2-40B4-BE49-F238E27FC236}">
                <a16:creationId xmlns:a16="http://schemas.microsoft.com/office/drawing/2014/main" id="{9053219A-67AB-4D42-BEA0-2B007FD93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5343B8-88D8-4F2B-9DFE-4A5BDE9772FC}"/>
              </a:ext>
            </a:extLst>
          </p:cNvPr>
          <p:cNvSpPr>
            <a:spLocks noGrp="1"/>
          </p:cNvSpPr>
          <p:nvPr>
            <p:ph type="sldNum" sz="quarter" idx="12"/>
          </p:nvPr>
        </p:nvSpPr>
        <p:spPr/>
        <p:txBody>
          <a:bodyPr/>
          <a:lstStyle/>
          <a:p>
            <a:fld id="{51CFDEE0-0D24-475C-AB8F-C4ECF29204BD}" type="slidenum">
              <a:rPr lang="en-US" smtClean="0"/>
              <a:t>‹#›</a:t>
            </a:fld>
            <a:endParaRPr lang="en-US"/>
          </a:p>
        </p:txBody>
      </p:sp>
    </p:spTree>
    <p:extLst>
      <p:ext uri="{BB962C8B-B14F-4D97-AF65-F5344CB8AC3E}">
        <p14:creationId xmlns:p14="http://schemas.microsoft.com/office/powerpoint/2010/main" val="338529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ADD55-4F37-453F-8791-A8BF5ECD5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1593FE-A5DF-46DB-87D3-D04F02B1D4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D593B-1F77-47A4-B1F6-9B89E3C7CA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72112-700F-45A2-813E-4519D38AFB13}" type="datetimeFigureOut">
              <a:rPr lang="en-US" smtClean="0"/>
              <a:t>12/16/2021</a:t>
            </a:fld>
            <a:endParaRPr lang="en-US"/>
          </a:p>
        </p:txBody>
      </p:sp>
      <p:sp>
        <p:nvSpPr>
          <p:cNvPr id="5" name="Footer Placeholder 4">
            <a:extLst>
              <a:ext uri="{FF2B5EF4-FFF2-40B4-BE49-F238E27FC236}">
                <a16:creationId xmlns:a16="http://schemas.microsoft.com/office/drawing/2014/main" id="{BF1D617B-8CF8-474D-9BCC-760FDB9C3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45B7B8-36A0-4FD2-BEAD-6EE867E168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DEE0-0D24-475C-AB8F-C4ECF29204BD}" type="slidenum">
              <a:rPr lang="en-US" smtClean="0"/>
              <a:t>‹#›</a:t>
            </a:fld>
            <a:endParaRPr lang="en-US"/>
          </a:p>
        </p:txBody>
      </p:sp>
    </p:spTree>
    <p:extLst>
      <p:ext uri="{BB962C8B-B14F-4D97-AF65-F5344CB8AC3E}">
        <p14:creationId xmlns:p14="http://schemas.microsoft.com/office/powerpoint/2010/main" val="3639127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9/Exercise%204/model.js.txt" TargetMode="External"/><Relationship Id="rId3" Type="http://schemas.openxmlformats.org/officeDocument/2006/relationships/image" Target="../media/image2.png"/><Relationship Id="rId7" Type="http://schemas.openxmlformats.org/officeDocument/2006/relationships/hyperlink" Target="https://github.com/soyuztechnologies/MouriTechUI5Fiori/blob/master/Day%209/Exercise%204/i18n_hiproperties.txt" TargetMode="External"/><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hyperlink" Target="https://github.com/soyuztechnologies/MouriTechUI5Fiori/blob/master/Day%209/Exercise%204/i18nproperties.txt" TargetMode="External"/><Relationship Id="rId5" Type="http://schemas.openxmlformats.org/officeDocument/2006/relationships/hyperlink" Target="https://github.com/soyuztechnologies/MouriTechUI5Fiori/blob/master/Day%209/Exercise%204/MyXMLcontrollerjs.txt" TargetMode="External"/><Relationship Id="rId4" Type="http://schemas.openxmlformats.org/officeDocument/2006/relationships/hyperlink" Target="https://github.com/soyuztechnologies/MouriTechUI5Fiori/blob/master/Day%209/Exercise%204/MyXMLview.t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xperience.sap.com/fiori-desig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soyuztechnologies/MouriTechUI5Fiori/blob/master/Day%209/Exercise%205/view/View2.view.txt" TargetMode="External"/><Relationship Id="rId3" Type="http://schemas.openxmlformats.org/officeDocument/2006/relationships/hyperlink" Target="https://github.com/soyuztechnologies/MouriTechUI5Fiori/blob/master/Day%209/Exercise%205/controller/BaseController.txt" TargetMode="External"/><Relationship Id="rId7" Type="http://schemas.openxmlformats.org/officeDocument/2006/relationships/hyperlink" Target="https://github.com/soyuztechnologies/MouriTechUI5Fiori/blob/master/Day%209/Exercise%205/view/View1.view.txt" TargetMode="External"/><Relationship Id="rId12" Type="http://schemas.openxmlformats.org/officeDocument/2006/relationships/image" Target="../media/image21.jpeg"/><Relationship Id="rId2" Type="http://schemas.openxmlformats.org/officeDocument/2006/relationships/hyperlink" Target="https://github.com/soyuztechnologies/MouriTechUI5Fiori/blob/master/Day%209/Exercise%205/controller/App.controller.txt" TargetMode="External"/><Relationship Id="rId1" Type="http://schemas.openxmlformats.org/officeDocument/2006/relationships/slideLayout" Target="../slideLayouts/slideLayout7.xml"/><Relationship Id="rId6" Type="http://schemas.openxmlformats.org/officeDocument/2006/relationships/hyperlink" Target="https://github.com/soyuztechnologies/MouriTechUI5Fiori/blob/master/Day%209/Exercise%205/view/App.view.txt" TargetMode="External"/><Relationship Id="rId11" Type="http://schemas.openxmlformats.org/officeDocument/2006/relationships/image" Target="../media/image2.png"/><Relationship Id="rId5" Type="http://schemas.openxmlformats.org/officeDocument/2006/relationships/hyperlink" Target="https://github.com/soyuztechnologies/MouriTechUI5Fiori/blob/master/Day%209/Exercise%205/controller/View2.controller.txt" TargetMode="External"/><Relationship Id="rId10" Type="http://schemas.openxmlformats.org/officeDocument/2006/relationships/hyperlink" Target="https://github.com/soyuztechnologies/MouriTechUI5Fiori/blob/master/Day%209/Exercise%205/index.txt" TargetMode="External"/><Relationship Id="rId4" Type="http://schemas.openxmlformats.org/officeDocument/2006/relationships/hyperlink" Target="https://github.com/soyuztechnologies/MouriTechUI5Fiori/blob/master/Day%209/Exercise%205/controller/View1.controller.txt" TargetMode="External"/><Relationship Id="rId9" Type="http://schemas.openxmlformats.org/officeDocument/2006/relationships/hyperlink" Target="https://github.com/soyuztechnologies/MouriTechUI5Fiori/blob/master/Day%209/Exercise%205/Component.t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1/MyXMLcontrollerjs.txt" TargetMode="External"/><Relationship Id="rId4" Type="http://schemas.openxmlformats.org/officeDocument/2006/relationships/hyperlink" Target="https://github.com/soyuztechnologies/MouriTechUI5Fiori/blob/master/Day%209/Exercise%201/MyXMLview.tx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github.com/soyuztechnologies/MouriTechUI5Fiori/blob/master/Day%209/Exercise%202/MyXML.controller.js.txt" TargetMode="External"/><Relationship Id="rId4" Type="http://schemas.openxmlformats.org/officeDocument/2006/relationships/hyperlink" Target="https://github.com/soyuztechnologies/MouriTechUI5Fiori/blob/master/Day%209/Exercise%202/MyXML.view.xml.tx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soyuztechnologies/MouriTechUI5Fiori/tree/master/Day%209/Exercise%20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ui5.hana.ondemand.com/1.34.9/docs/guide/831039835e7c4da3a8a0b49567573afe.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1F14CC75-E7D7-406E-975C-A7753B5C3F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2">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TextBox 3">
            <a:extLst>
              <a:ext uri="{FF2B5EF4-FFF2-40B4-BE49-F238E27FC236}">
                <a16:creationId xmlns:a16="http://schemas.microsoft.com/office/drawing/2014/main" id="{A7598B7C-B629-46E1-A259-E250B966BC46}"/>
              </a:ext>
            </a:extLst>
          </p:cNvPr>
          <p:cNvSpPr txBox="1"/>
          <p:nvPr/>
        </p:nvSpPr>
        <p:spPr>
          <a:xfrm>
            <a:off x="122712" y="154049"/>
            <a:ext cx="10822379"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spc="-150" dirty="0">
                <a:solidFill>
                  <a:schemeClr val="accent3"/>
                </a:solidFill>
              </a:rPr>
              <a:t>SAP </a:t>
            </a:r>
            <a:r>
              <a:rPr lang="en-US" sz="5400" b="1" dirty="0">
                <a:solidFill>
                  <a:schemeClr val="accent3"/>
                </a:solidFill>
              </a:rPr>
              <a:t>UI5 &amp; FIORI with OData TRAINING</a:t>
            </a:r>
          </a:p>
        </p:txBody>
      </p:sp>
      <p:sp>
        <p:nvSpPr>
          <p:cNvPr id="6" name="TextBox 4">
            <a:extLst>
              <a:ext uri="{FF2B5EF4-FFF2-40B4-BE49-F238E27FC236}">
                <a16:creationId xmlns:a16="http://schemas.microsoft.com/office/drawing/2014/main" id="{FB7E2BC0-33CF-4AF7-BDC5-4A2FF3CBE3A0}"/>
              </a:ext>
            </a:extLst>
          </p:cNvPr>
          <p:cNvSpPr txBox="1"/>
          <p:nvPr/>
        </p:nvSpPr>
        <p:spPr>
          <a:xfrm>
            <a:off x="122712" y="2918300"/>
            <a:ext cx="662939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spc="-150" dirty="0">
                <a:solidFill>
                  <a:schemeClr val="bg1"/>
                </a:solidFill>
              </a:rPr>
              <a:t>Anubhav Oberoy &amp; Nishan Nainsukha</a:t>
            </a:r>
          </a:p>
        </p:txBody>
      </p:sp>
      <p:pic>
        <p:nvPicPr>
          <p:cNvPr id="7" name="Picture 6">
            <a:extLst>
              <a:ext uri="{FF2B5EF4-FFF2-40B4-BE49-F238E27FC236}">
                <a16:creationId xmlns:a16="http://schemas.microsoft.com/office/drawing/2014/main" id="{9F4F81D7-67DE-4833-B110-9789774102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a:extLst>
              <a:ext uri="{FF2B5EF4-FFF2-40B4-BE49-F238E27FC236}">
                <a16:creationId xmlns:a16="http://schemas.microsoft.com/office/drawing/2014/main" id="{A9450E7E-CD38-4925-9830-19770BF3E210}"/>
              </a:ext>
            </a:extLst>
          </p:cNvPr>
          <p:cNvSpPr txBox="1"/>
          <p:nvPr/>
        </p:nvSpPr>
        <p:spPr>
          <a:xfrm>
            <a:off x="167491" y="3579798"/>
            <a:ext cx="6629399"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spc="-150" dirty="0">
                <a:solidFill>
                  <a:schemeClr val="bg1"/>
                </a:solidFill>
                <a:latin typeface="Cooper Black" panose="0208090404030B020404" pitchFamily="18" charset="0"/>
              </a:rPr>
              <a:t>Day – 9</a:t>
            </a:r>
          </a:p>
        </p:txBody>
      </p:sp>
    </p:spTree>
    <p:extLst>
      <p:ext uri="{BB962C8B-B14F-4D97-AF65-F5344CB8AC3E}">
        <p14:creationId xmlns:p14="http://schemas.microsoft.com/office/powerpoint/2010/main" val="3809546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extBox 7">
            <a:extLst>
              <a:ext uri="{FF2B5EF4-FFF2-40B4-BE49-F238E27FC236}">
                <a16:creationId xmlns:a16="http://schemas.microsoft.com/office/drawing/2014/main" id="{88A6C0EE-FC0E-46B5-8752-3196569C22CA}"/>
              </a:ext>
            </a:extLst>
          </p:cNvPr>
          <p:cNvSpPr txBox="1"/>
          <p:nvPr/>
        </p:nvSpPr>
        <p:spPr>
          <a:xfrm>
            <a:off x="261764" y="899721"/>
            <a:ext cx="11118914" cy="923330"/>
          </a:xfrm>
          <a:prstGeom prst="rect">
            <a:avLst/>
          </a:prstGeom>
          <a:noFill/>
        </p:spPr>
        <p:txBody>
          <a:bodyPr wrap="square" rtlCol="0">
            <a:spAutoFit/>
          </a:bodyPr>
          <a:lstStyle/>
          <a:p>
            <a:pPr algn="just"/>
            <a:r>
              <a:rPr lang="en-US" b="1" dirty="0"/>
              <a:t>Step 3:- </a:t>
            </a:r>
            <a:r>
              <a:rPr lang="en-US" dirty="0"/>
              <a:t>Add the translatable texts in i18n Files.</a:t>
            </a:r>
          </a:p>
          <a:p>
            <a:pPr algn="just"/>
            <a:endParaRPr lang="en-US" b="1" dirty="0"/>
          </a:p>
          <a:p>
            <a:pPr algn="just"/>
            <a:r>
              <a:rPr lang="en-US" dirty="0"/>
              <a:t>       For English (Default) – i18n.properties			                For Hindi – i18n_hi.properties</a:t>
            </a:r>
          </a:p>
        </p:txBody>
      </p:sp>
      <p:pic>
        <p:nvPicPr>
          <p:cNvPr id="3" name="Picture 2">
            <a:extLst>
              <a:ext uri="{FF2B5EF4-FFF2-40B4-BE49-F238E27FC236}">
                <a16:creationId xmlns:a16="http://schemas.microsoft.com/office/drawing/2014/main" id="{EA7E76C6-1C62-4C4F-ACE7-47B7B4ACA739}"/>
              </a:ext>
            </a:extLst>
          </p:cNvPr>
          <p:cNvPicPr>
            <a:picLocks noChangeAspect="1"/>
          </p:cNvPicPr>
          <p:nvPr/>
        </p:nvPicPr>
        <p:blipFill>
          <a:blip r:embed="rId3"/>
          <a:stretch>
            <a:fillRect/>
          </a:stretch>
        </p:blipFill>
        <p:spPr>
          <a:xfrm>
            <a:off x="7657643" y="1892612"/>
            <a:ext cx="3705531" cy="15874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97A4B3C1-9967-4C89-92E0-1EC52C6598FA}"/>
              </a:ext>
            </a:extLst>
          </p:cNvPr>
          <p:cNvPicPr>
            <a:picLocks noChangeAspect="1"/>
          </p:cNvPicPr>
          <p:nvPr/>
        </p:nvPicPr>
        <p:blipFill>
          <a:blip r:embed="rId3"/>
          <a:stretch>
            <a:fillRect/>
          </a:stretch>
        </p:blipFill>
        <p:spPr>
          <a:xfrm>
            <a:off x="828826" y="1943683"/>
            <a:ext cx="3451344" cy="14853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FD6FD93E-9F08-4D1C-8589-935AC289E8BD}"/>
              </a:ext>
            </a:extLst>
          </p:cNvPr>
          <p:cNvSpPr txBox="1"/>
          <p:nvPr/>
        </p:nvSpPr>
        <p:spPr>
          <a:xfrm>
            <a:off x="261762" y="3675485"/>
            <a:ext cx="11118914" cy="369332"/>
          </a:xfrm>
          <a:prstGeom prst="rect">
            <a:avLst/>
          </a:prstGeom>
          <a:noFill/>
        </p:spPr>
        <p:txBody>
          <a:bodyPr wrap="square" rtlCol="0">
            <a:spAutoFit/>
          </a:bodyPr>
          <a:lstStyle/>
          <a:p>
            <a:pPr algn="just"/>
            <a:r>
              <a:rPr lang="en-US" b="1" dirty="0"/>
              <a:t>Step 4:- </a:t>
            </a:r>
            <a:r>
              <a:rPr lang="en-US" dirty="0"/>
              <a:t>Do the binding in XML view as shown below.</a:t>
            </a:r>
            <a:endParaRPr lang="en-US" b="1" dirty="0"/>
          </a:p>
        </p:txBody>
      </p:sp>
      <p:pic>
        <p:nvPicPr>
          <p:cNvPr id="13" name="Picture 12">
            <a:extLst>
              <a:ext uri="{FF2B5EF4-FFF2-40B4-BE49-F238E27FC236}">
                <a16:creationId xmlns:a16="http://schemas.microsoft.com/office/drawing/2014/main" id="{68AA48A4-62F3-4A32-BD7C-79182B837AB3}"/>
              </a:ext>
            </a:extLst>
          </p:cNvPr>
          <p:cNvPicPr>
            <a:picLocks noChangeAspect="1"/>
          </p:cNvPicPr>
          <p:nvPr/>
        </p:nvPicPr>
        <p:blipFill>
          <a:blip r:embed="rId4"/>
          <a:stretch>
            <a:fillRect/>
          </a:stretch>
        </p:blipFill>
        <p:spPr>
          <a:xfrm>
            <a:off x="694835" y="4044817"/>
            <a:ext cx="7311027" cy="2332653"/>
          </a:xfrm>
          <a:prstGeom prst="rect">
            <a:avLst/>
          </a:prstGeom>
        </p:spPr>
      </p:pic>
    </p:spTree>
    <p:extLst>
      <p:ext uri="{BB962C8B-B14F-4D97-AF65-F5344CB8AC3E}">
        <p14:creationId xmlns:p14="http://schemas.microsoft.com/office/powerpoint/2010/main" val="70646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6" name="TextBox 5">
            <a:extLst>
              <a:ext uri="{FF2B5EF4-FFF2-40B4-BE49-F238E27FC236}">
                <a16:creationId xmlns:a16="http://schemas.microsoft.com/office/drawing/2014/main" id="{814CA5A5-F77F-4183-8247-7E56ED10E1C4}"/>
              </a:ext>
            </a:extLst>
          </p:cNvPr>
          <p:cNvSpPr txBox="1"/>
          <p:nvPr/>
        </p:nvSpPr>
        <p:spPr>
          <a:xfrm>
            <a:off x="261764" y="909449"/>
            <a:ext cx="11118914" cy="923330"/>
          </a:xfrm>
          <a:prstGeom prst="rect">
            <a:avLst/>
          </a:prstGeom>
          <a:noFill/>
        </p:spPr>
        <p:txBody>
          <a:bodyPr wrap="square" rtlCol="0">
            <a:spAutoFit/>
          </a:bodyPr>
          <a:lstStyle/>
          <a:p>
            <a:pPr algn="just"/>
            <a:r>
              <a:rPr lang="en-US" b="1" dirty="0"/>
              <a:t>Step 5:- </a:t>
            </a:r>
            <a:r>
              <a:rPr lang="en-US" dirty="0"/>
              <a:t>Run the application.</a:t>
            </a:r>
          </a:p>
          <a:p>
            <a:pPr marL="285750" indent="-285750" algn="just">
              <a:buFont typeface="Wingdings" panose="05000000000000000000" pitchFamily="2" charset="2"/>
              <a:buChar char="§"/>
            </a:pPr>
            <a:r>
              <a:rPr lang="en-US" dirty="0"/>
              <a:t>When we run the application initially the default i18n properties will be loaded.</a:t>
            </a:r>
          </a:p>
          <a:p>
            <a:pPr marL="285750" indent="-285750" algn="just">
              <a:buFont typeface="Wingdings" panose="05000000000000000000" pitchFamily="2" charset="2"/>
              <a:buChar char="§"/>
            </a:pPr>
            <a:r>
              <a:rPr lang="en-US" b="0" i="0" dirty="0">
                <a:effectLst/>
              </a:rPr>
              <a:t>If we want to display the text in Hindi language, then append the text </a:t>
            </a:r>
            <a:r>
              <a:rPr lang="en-US" b="1" i="1" dirty="0">
                <a:effectLst/>
              </a:rPr>
              <a:t>‘&amp;sap-ui-language=hi’</a:t>
            </a:r>
            <a:r>
              <a:rPr lang="en-US" b="0" i="0" dirty="0">
                <a:effectLst/>
              </a:rPr>
              <a:t> at the end of URL.</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8" name="Title 3">
            <a:extLst>
              <a:ext uri="{FF2B5EF4-FFF2-40B4-BE49-F238E27FC236}">
                <a16:creationId xmlns:a16="http://schemas.microsoft.com/office/drawing/2014/main" id="{CD8A5817-9502-4FD4-A4FA-F4FBFAF6C59E}"/>
              </a:ext>
            </a:extLst>
          </p:cNvPr>
          <p:cNvSpPr txBox="1">
            <a:spLocks/>
          </p:cNvSpPr>
          <p:nvPr/>
        </p:nvSpPr>
        <p:spPr>
          <a:xfrm>
            <a:off x="261763" y="149729"/>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 continue…</a:t>
            </a:r>
          </a:p>
        </p:txBody>
      </p:sp>
      <p:pic>
        <p:nvPicPr>
          <p:cNvPr id="3" name="Picture 2">
            <a:extLst>
              <a:ext uri="{FF2B5EF4-FFF2-40B4-BE49-F238E27FC236}">
                <a16:creationId xmlns:a16="http://schemas.microsoft.com/office/drawing/2014/main" id="{1ACF91C1-18E3-4DCE-977F-AD84871EB0C6}"/>
              </a:ext>
            </a:extLst>
          </p:cNvPr>
          <p:cNvPicPr>
            <a:picLocks noChangeAspect="1"/>
          </p:cNvPicPr>
          <p:nvPr/>
        </p:nvPicPr>
        <p:blipFill>
          <a:blip r:embed="rId3"/>
          <a:stretch>
            <a:fillRect/>
          </a:stretch>
        </p:blipFill>
        <p:spPr>
          <a:xfrm>
            <a:off x="261763" y="2869341"/>
            <a:ext cx="5483399" cy="2130676"/>
          </a:xfrm>
          <a:prstGeom prst="rect">
            <a:avLst/>
          </a:prstGeom>
        </p:spPr>
      </p:pic>
      <p:sp>
        <p:nvSpPr>
          <p:cNvPr id="14" name="TextBox 13">
            <a:extLst>
              <a:ext uri="{FF2B5EF4-FFF2-40B4-BE49-F238E27FC236}">
                <a16:creationId xmlns:a16="http://schemas.microsoft.com/office/drawing/2014/main" id="{5BAE6E0E-D6DF-4815-AD18-8A591F0BA188}"/>
              </a:ext>
            </a:extLst>
          </p:cNvPr>
          <p:cNvSpPr txBox="1"/>
          <p:nvPr/>
        </p:nvSpPr>
        <p:spPr>
          <a:xfrm>
            <a:off x="261763" y="2500009"/>
            <a:ext cx="5363183" cy="369332"/>
          </a:xfrm>
          <a:prstGeom prst="rect">
            <a:avLst/>
          </a:prstGeom>
          <a:noFill/>
        </p:spPr>
        <p:txBody>
          <a:bodyPr wrap="square" rtlCol="0">
            <a:spAutoFit/>
          </a:bodyPr>
          <a:lstStyle/>
          <a:p>
            <a:r>
              <a:rPr lang="en-US" dirty="0"/>
              <a:t>App loaded in English (default i18n.properties)</a:t>
            </a:r>
          </a:p>
        </p:txBody>
      </p:sp>
      <p:pic>
        <p:nvPicPr>
          <p:cNvPr id="16" name="Picture 15">
            <a:extLst>
              <a:ext uri="{FF2B5EF4-FFF2-40B4-BE49-F238E27FC236}">
                <a16:creationId xmlns:a16="http://schemas.microsoft.com/office/drawing/2014/main" id="{3BD2D499-57C3-4412-B156-862CE072DC8A}"/>
              </a:ext>
            </a:extLst>
          </p:cNvPr>
          <p:cNvPicPr>
            <a:picLocks noChangeAspect="1"/>
          </p:cNvPicPr>
          <p:nvPr/>
        </p:nvPicPr>
        <p:blipFill>
          <a:blip r:embed="rId4"/>
          <a:stretch>
            <a:fillRect/>
          </a:stretch>
        </p:blipFill>
        <p:spPr>
          <a:xfrm>
            <a:off x="261763" y="1795756"/>
            <a:ext cx="10813717" cy="555304"/>
          </a:xfrm>
          <a:prstGeom prst="rect">
            <a:avLst/>
          </a:prstGeom>
        </p:spPr>
      </p:pic>
      <p:pic>
        <p:nvPicPr>
          <p:cNvPr id="18" name="Picture 17">
            <a:extLst>
              <a:ext uri="{FF2B5EF4-FFF2-40B4-BE49-F238E27FC236}">
                <a16:creationId xmlns:a16="http://schemas.microsoft.com/office/drawing/2014/main" id="{E725D0D4-5AEE-4431-B4B0-8124832616DC}"/>
              </a:ext>
            </a:extLst>
          </p:cNvPr>
          <p:cNvPicPr>
            <a:picLocks noChangeAspect="1"/>
          </p:cNvPicPr>
          <p:nvPr/>
        </p:nvPicPr>
        <p:blipFill>
          <a:blip r:embed="rId5"/>
          <a:stretch>
            <a:fillRect/>
          </a:stretch>
        </p:blipFill>
        <p:spPr>
          <a:xfrm>
            <a:off x="6375844" y="2863527"/>
            <a:ext cx="5363183" cy="2130676"/>
          </a:xfrm>
          <a:prstGeom prst="rect">
            <a:avLst/>
          </a:prstGeom>
        </p:spPr>
      </p:pic>
      <p:sp>
        <p:nvSpPr>
          <p:cNvPr id="19" name="TextBox 18">
            <a:extLst>
              <a:ext uri="{FF2B5EF4-FFF2-40B4-BE49-F238E27FC236}">
                <a16:creationId xmlns:a16="http://schemas.microsoft.com/office/drawing/2014/main" id="{065417B9-C102-4E7F-B4C9-6BB893A5B121}"/>
              </a:ext>
            </a:extLst>
          </p:cNvPr>
          <p:cNvSpPr txBox="1"/>
          <p:nvPr/>
        </p:nvSpPr>
        <p:spPr>
          <a:xfrm>
            <a:off x="6375844" y="2500009"/>
            <a:ext cx="4441313" cy="369332"/>
          </a:xfrm>
          <a:prstGeom prst="rect">
            <a:avLst/>
          </a:prstGeom>
          <a:noFill/>
        </p:spPr>
        <p:txBody>
          <a:bodyPr wrap="square" rtlCol="0">
            <a:spAutoFit/>
          </a:bodyPr>
          <a:lstStyle/>
          <a:p>
            <a:r>
              <a:rPr lang="en-US" dirty="0"/>
              <a:t>App loaded in Hindi (i18n_hi.properties)</a:t>
            </a:r>
          </a:p>
        </p:txBody>
      </p:sp>
    </p:spTree>
    <p:extLst>
      <p:ext uri="{BB962C8B-B14F-4D97-AF65-F5344CB8AC3E}">
        <p14:creationId xmlns:p14="http://schemas.microsoft.com/office/powerpoint/2010/main" val="769814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21C4F721-9EA6-46B6-A6C9-52AC93449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026" y="1561247"/>
            <a:ext cx="596265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4</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2308324"/>
          </a:xfrm>
          <a:prstGeom prst="rect">
            <a:avLst/>
          </a:prstGeom>
          <a:noFill/>
        </p:spPr>
        <p:txBody>
          <a:bodyPr wrap="square" rtlCol="0">
            <a:spAutoFit/>
          </a:bodyPr>
          <a:lstStyle/>
          <a:p>
            <a:pPr algn="just"/>
            <a:r>
              <a:rPr lang="en-US" dirty="0"/>
              <a:t>In this Exercise we will perform the Steps discussed in the previous slides for creating a Resource Model.</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a:t>
            </a:r>
            <a:endParaRPr lang="en-US" dirty="0"/>
          </a:p>
          <a:p>
            <a:pPr marL="285750" indent="-285750" algn="just">
              <a:buFont typeface="Wingdings" panose="05000000000000000000" pitchFamily="2" charset="2"/>
              <a:buChar char="§"/>
            </a:pPr>
            <a:r>
              <a:rPr lang="en-US" dirty="0">
                <a:hlinkClick r:id="rId6"/>
              </a:rPr>
              <a:t>i18n.properties</a:t>
            </a:r>
            <a:endParaRPr lang="en-US" dirty="0"/>
          </a:p>
          <a:p>
            <a:pPr marL="285750" indent="-285750" algn="just">
              <a:buFont typeface="Wingdings" panose="05000000000000000000" pitchFamily="2" charset="2"/>
              <a:buChar char="§"/>
            </a:pPr>
            <a:r>
              <a:rPr lang="en-US" dirty="0">
                <a:hlinkClick r:id="rId7"/>
              </a:rPr>
              <a:t>i18n_hi.properties</a:t>
            </a:r>
            <a:endParaRPr lang="en-US" dirty="0"/>
          </a:p>
          <a:p>
            <a:pPr marL="285750" indent="-285750" algn="just">
              <a:buFont typeface="Wingdings" panose="05000000000000000000" pitchFamily="2" charset="2"/>
              <a:buChar char="§"/>
            </a:pPr>
            <a:r>
              <a:rPr lang="en-US" dirty="0">
                <a:hlinkClick r:id="rId8"/>
              </a:rPr>
              <a:t>model.js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20294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What is Fiori ?</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19" name="Picture 2" descr="SAP Fiori - An Overview">
            <a:extLst>
              <a:ext uri="{FF2B5EF4-FFF2-40B4-BE49-F238E27FC236}">
                <a16:creationId xmlns:a16="http://schemas.microsoft.com/office/drawing/2014/main" id="{D1C74A30-305C-4BAA-8A38-3FA98ADD2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72" y="1616364"/>
            <a:ext cx="5719859" cy="307992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5A585FD-D048-4217-868A-7414C39A23C4}"/>
              </a:ext>
            </a:extLst>
          </p:cNvPr>
          <p:cNvSpPr txBox="1"/>
          <p:nvPr/>
        </p:nvSpPr>
        <p:spPr>
          <a:xfrm>
            <a:off x="324193" y="886258"/>
            <a:ext cx="5676557" cy="4524315"/>
          </a:xfrm>
          <a:prstGeom prst="rect">
            <a:avLst/>
          </a:prstGeom>
          <a:noFill/>
        </p:spPr>
        <p:txBody>
          <a:bodyPr wrap="square" rtlCol="0">
            <a:spAutoFit/>
          </a:bodyPr>
          <a:lstStyle/>
          <a:p>
            <a:pPr marL="285750" indent="-285750" algn="just" defTabSz="685800">
              <a:buFont typeface="Arial" panose="020B0604020202020204" pitchFamily="34" charset="0"/>
              <a:buChar char="•"/>
            </a:pPr>
            <a:r>
              <a:rPr lang="en-US" dirty="0">
                <a:solidFill>
                  <a:prstClr val="black"/>
                </a:solidFill>
                <a:latin typeface="Calibri (Body)"/>
              </a:rPr>
              <a:t>Fiori is SAP’s new user experience. These are standard apps delivered by SAP and by following the Development guidelines any one can use UI5 to create fiori Apps.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b="1" i="0" dirty="0">
                <a:solidFill>
                  <a:srgbClr val="202124"/>
                </a:solidFill>
                <a:effectLst/>
                <a:latin typeface="Calibri (Body)"/>
              </a:rPr>
              <a:t>Fiori</a:t>
            </a:r>
            <a:r>
              <a:rPr lang="en-US" b="0" i="0" dirty="0">
                <a:solidFill>
                  <a:srgbClr val="202124"/>
                </a:solidFill>
                <a:effectLst/>
                <a:latin typeface="Calibri (Body)"/>
              </a:rPr>
              <a:t> is a streamlined application, delivering a role-based user experience that can be personalized across all lines of business, tasks and devices.</a:t>
            </a:r>
          </a:p>
          <a:p>
            <a:pPr algn="just" defTabSz="685800"/>
            <a:endParaRPr lang="en-US" b="0" i="0" dirty="0">
              <a:solidFill>
                <a:srgbClr val="202124"/>
              </a:solidFill>
              <a:effectLst/>
              <a:latin typeface="Calibri (Body)"/>
            </a:endParaRPr>
          </a:p>
          <a:p>
            <a:pPr marL="285750" indent="-285750" algn="just" defTabSz="685800">
              <a:buFont typeface="Arial" panose="020B0604020202020204" pitchFamily="34" charset="0"/>
              <a:buChar char="•"/>
            </a:pPr>
            <a:r>
              <a:rPr lang="en-US" b="0" i="0" dirty="0">
                <a:solidFill>
                  <a:srgbClr val="202124"/>
                </a:solidFill>
                <a:effectLst/>
                <a:latin typeface="Calibri (Body)"/>
              </a:rPr>
              <a:t>It uses tiles to encapsulate standard tasks like viewing sales orders or approving timesheets.</a:t>
            </a:r>
          </a:p>
          <a:p>
            <a:pPr algn="just" defTabSz="685800"/>
            <a:endParaRPr lang="en-US" dirty="0">
              <a:solidFill>
                <a:prstClr val="black"/>
              </a:solidFill>
              <a:latin typeface="Calibri (Body)"/>
            </a:endParaRPr>
          </a:p>
          <a:p>
            <a:pPr marL="285750" indent="-285750" algn="just" defTabSz="685800">
              <a:buFont typeface="Arial" panose="020B0604020202020204" pitchFamily="34" charset="0"/>
              <a:buChar char="•"/>
            </a:pPr>
            <a:r>
              <a:rPr lang="en-US" dirty="0">
                <a:solidFill>
                  <a:prstClr val="black"/>
                </a:solidFill>
                <a:latin typeface="Calibri (Body)"/>
              </a:rPr>
              <a:t>Fiori = UI5 + </a:t>
            </a:r>
            <a:r>
              <a:rPr lang="en-US" dirty="0">
                <a:solidFill>
                  <a:prstClr val="black"/>
                </a:solidFill>
                <a:latin typeface="Calibri (Body)"/>
                <a:hlinkClick r:id="rId4"/>
              </a:rPr>
              <a:t>Development/Design Guidelines</a:t>
            </a:r>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a:p>
            <a:pPr algn="just" defTabSz="685800"/>
            <a:endParaRPr lang="en-US" dirty="0">
              <a:solidFill>
                <a:prstClr val="black"/>
              </a:solidFill>
              <a:latin typeface="Calibri (Body)"/>
            </a:endParaRPr>
          </a:p>
        </p:txBody>
      </p:sp>
    </p:spTree>
    <p:extLst>
      <p:ext uri="{BB962C8B-B14F-4D97-AF65-F5344CB8AC3E}">
        <p14:creationId xmlns:p14="http://schemas.microsoft.com/office/powerpoint/2010/main" val="210527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65DE0119-C59E-4A5C-840D-8685F8E1A5E0}"/>
              </a:ext>
            </a:extLst>
          </p:cNvPr>
          <p:cNvSpPr txBox="1">
            <a:spLocks/>
          </p:cNvSpPr>
          <p:nvPr/>
        </p:nvSpPr>
        <p:spPr>
          <a:xfrm>
            <a:off x="265063" y="149841"/>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Structure project</a:t>
            </a:r>
          </a:p>
        </p:txBody>
      </p:sp>
      <p:sp>
        <p:nvSpPr>
          <p:cNvPr id="8" name="Rectangle 7">
            <a:extLst>
              <a:ext uri="{FF2B5EF4-FFF2-40B4-BE49-F238E27FC236}">
                <a16:creationId xmlns:a16="http://schemas.microsoft.com/office/drawing/2014/main" id="{490F8B60-FF79-4062-B6AD-0502C8F188B7}"/>
              </a:ext>
            </a:extLst>
          </p:cNvPr>
          <p:cNvSpPr/>
          <p:nvPr/>
        </p:nvSpPr>
        <p:spPr>
          <a:xfrm>
            <a:off x="511795" y="2048608"/>
            <a:ext cx="2139792" cy="2823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Index.html</a:t>
            </a:r>
          </a:p>
          <a:p>
            <a:pPr algn="ctr"/>
            <a:r>
              <a:rPr lang="en-US" sz="1200" dirty="0"/>
              <a:t>(Testing)</a:t>
            </a:r>
          </a:p>
          <a:p>
            <a:pPr algn="ctr"/>
            <a:endParaRPr lang="en-US" sz="1200" dirty="0"/>
          </a:p>
          <a:p>
            <a:pPr algn="ctr"/>
            <a:r>
              <a:rPr lang="en-US" sz="1200" dirty="0"/>
              <a:t>Decoupling</a:t>
            </a:r>
          </a:p>
          <a:p>
            <a:pPr algn="ctr"/>
            <a:r>
              <a:rPr lang="en-US" sz="1200" dirty="0"/>
              <a:t>Ns,lib,view….</a:t>
            </a:r>
          </a:p>
          <a:p>
            <a:pPr algn="ctr"/>
            <a:r>
              <a:rPr lang="en-US" sz="1200" dirty="0"/>
              <a:t>Call Component.js</a:t>
            </a:r>
          </a:p>
        </p:txBody>
      </p:sp>
      <p:sp>
        <p:nvSpPr>
          <p:cNvPr id="9" name="Rectangle 8">
            <a:extLst>
              <a:ext uri="{FF2B5EF4-FFF2-40B4-BE49-F238E27FC236}">
                <a16:creationId xmlns:a16="http://schemas.microsoft.com/office/drawing/2014/main" id="{32E54EC6-C1F6-4AC2-BDB3-45D91F96CA7F}"/>
              </a:ext>
            </a:extLst>
          </p:cNvPr>
          <p:cNvSpPr/>
          <p:nvPr/>
        </p:nvSpPr>
        <p:spPr>
          <a:xfrm>
            <a:off x="3258093" y="31623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Component.js</a:t>
            </a:r>
          </a:p>
        </p:txBody>
      </p:sp>
      <p:sp>
        <p:nvSpPr>
          <p:cNvPr id="10" name="Arrow: Right 9">
            <a:extLst>
              <a:ext uri="{FF2B5EF4-FFF2-40B4-BE49-F238E27FC236}">
                <a16:creationId xmlns:a16="http://schemas.microsoft.com/office/drawing/2014/main" id="{E6B94603-F0CB-427E-98FB-730217985417}"/>
              </a:ext>
            </a:extLst>
          </p:cNvPr>
          <p:cNvSpPr/>
          <p:nvPr/>
        </p:nvSpPr>
        <p:spPr>
          <a:xfrm>
            <a:off x="2638590" y="3219656"/>
            <a:ext cx="6096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5E9BE7A-4F3E-4C0E-8981-97C77CAA2A0E}"/>
              </a:ext>
            </a:extLst>
          </p:cNvPr>
          <p:cNvCxnSpPr>
            <a:cxnSpLocks/>
            <a:stCxn id="9" idx="0"/>
            <a:endCxn id="12" idx="2"/>
          </p:cNvCxnSpPr>
          <p:nvPr/>
        </p:nvCxnSpPr>
        <p:spPr>
          <a:xfrm flipV="1">
            <a:off x="4286793" y="2570576"/>
            <a:ext cx="0" cy="591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FAC2F-690D-45D5-A64C-714E074F1F7E}"/>
              </a:ext>
            </a:extLst>
          </p:cNvPr>
          <p:cNvSpPr/>
          <p:nvPr/>
        </p:nvSpPr>
        <p:spPr>
          <a:xfrm>
            <a:off x="3181893" y="2113376"/>
            <a:ext cx="22098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FF0000"/>
                </a:solidFill>
              </a:rPr>
              <a:t>sap/ui/core/UIComponent</a:t>
            </a:r>
          </a:p>
        </p:txBody>
      </p:sp>
      <p:sp>
        <p:nvSpPr>
          <p:cNvPr id="13" name="Oval 12">
            <a:extLst>
              <a:ext uri="{FF2B5EF4-FFF2-40B4-BE49-F238E27FC236}">
                <a16:creationId xmlns:a16="http://schemas.microsoft.com/office/drawing/2014/main" id="{A158AABD-F3DB-4D98-BB87-DF0B0F851C3A}"/>
              </a:ext>
            </a:extLst>
          </p:cNvPr>
          <p:cNvSpPr/>
          <p:nvPr/>
        </p:nvSpPr>
        <p:spPr>
          <a:xfrm>
            <a:off x="3490546" y="4449533"/>
            <a:ext cx="1485141" cy="5069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manifest.json</a:t>
            </a:r>
          </a:p>
        </p:txBody>
      </p:sp>
      <p:cxnSp>
        <p:nvCxnSpPr>
          <p:cNvPr id="14" name="Straight Connector 13">
            <a:extLst>
              <a:ext uri="{FF2B5EF4-FFF2-40B4-BE49-F238E27FC236}">
                <a16:creationId xmlns:a16="http://schemas.microsoft.com/office/drawing/2014/main" id="{075ABADB-A5F7-4A9F-902A-CB9954703742}"/>
              </a:ext>
            </a:extLst>
          </p:cNvPr>
          <p:cNvCxnSpPr>
            <a:cxnSpLocks/>
            <a:stCxn id="9" idx="2"/>
          </p:cNvCxnSpPr>
          <p:nvPr/>
        </p:nvCxnSpPr>
        <p:spPr>
          <a:xfrm flipH="1">
            <a:off x="4285869" y="3695700"/>
            <a:ext cx="924" cy="753833"/>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3F4C24F-F657-4CDA-B45F-2C5A52EB6472}"/>
              </a:ext>
            </a:extLst>
          </p:cNvPr>
          <p:cNvSpPr/>
          <p:nvPr/>
        </p:nvSpPr>
        <p:spPr>
          <a:xfrm>
            <a:off x="4251787" y="4218045"/>
            <a:ext cx="76200" cy="83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5CFE4E8-5A82-4AAC-8186-D1ED4CC0F3EE}"/>
              </a:ext>
            </a:extLst>
          </p:cNvPr>
          <p:cNvSpPr txBox="1"/>
          <p:nvPr/>
        </p:nvSpPr>
        <p:spPr>
          <a:xfrm>
            <a:off x="1800449" y="5012531"/>
            <a:ext cx="3124200" cy="369332"/>
          </a:xfrm>
          <a:prstGeom prst="rect">
            <a:avLst/>
          </a:prstGeom>
          <a:noFill/>
        </p:spPr>
        <p:txBody>
          <a:bodyPr wrap="square" rtlCol="0">
            <a:spAutoFit/>
          </a:bodyPr>
          <a:lstStyle/>
          <a:p>
            <a:r>
              <a:rPr lang="en-US" dirty="0"/>
              <a:t>Component.js is starting point</a:t>
            </a:r>
          </a:p>
        </p:txBody>
      </p:sp>
      <p:sp>
        <p:nvSpPr>
          <p:cNvPr id="17" name="Arrow: Right 16">
            <a:extLst>
              <a:ext uri="{FF2B5EF4-FFF2-40B4-BE49-F238E27FC236}">
                <a16:creationId xmlns:a16="http://schemas.microsoft.com/office/drawing/2014/main" id="{D41C9559-8C28-4C8E-BE6D-2A85A0E393E3}"/>
              </a:ext>
            </a:extLst>
          </p:cNvPr>
          <p:cNvSpPr/>
          <p:nvPr/>
        </p:nvSpPr>
        <p:spPr>
          <a:xfrm>
            <a:off x="5334844" y="3309814"/>
            <a:ext cx="30480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8CFE27C-A2C8-488B-910D-4EE334F06D80}"/>
              </a:ext>
            </a:extLst>
          </p:cNvPr>
          <p:cNvSpPr/>
          <p:nvPr/>
        </p:nvSpPr>
        <p:spPr>
          <a:xfrm>
            <a:off x="5623389" y="2404981"/>
            <a:ext cx="1619383" cy="272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view</a:t>
            </a:r>
          </a:p>
          <a:p>
            <a:pPr algn="ctr"/>
            <a:r>
              <a:rPr lang="en-US" dirty="0"/>
              <a:t>App.view.xml</a:t>
            </a:r>
          </a:p>
          <a:p>
            <a:pPr algn="ctr"/>
            <a:endParaRPr lang="en-US" dirty="0"/>
          </a:p>
          <a:p>
            <a:pPr algn="ctr"/>
            <a:endParaRPr lang="en-US" dirty="0"/>
          </a:p>
          <a:p>
            <a:pPr algn="ctr"/>
            <a:endParaRPr lang="en-US" dirty="0"/>
          </a:p>
          <a:p>
            <a:pPr algn="ctr"/>
            <a:endParaRPr lang="en-US" dirty="0"/>
          </a:p>
          <a:p>
            <a:pPr algn="ctr"/>
            <a:endParaRPr lang="en-US" dirty="0"/>
          </a:p>
        </p:txBody>
      </p:sp>
      <p:sp>
        <p:nvSpPr>
          <p:cNvPr id="19" name="Rectangle 18">
            <a:extLst>
              <a:ext uri="{FF2B5EF4-FFF2-40B4-BE49-F238E27FC236}">
                <a16:creationId xmlns:a16="http://schemas.microsoft.com/office/drawing/2014/main" id="{D88C6952-7A93-4647-A8B7-C1BE55F49BC3}"/>
              </a:ext>
            </a:extLst>
          </p:cNvPr>
          <p:cNvSpPr/>
          <p:nvPr/>
        </p:nvSpPr>
        <p:spPr>
          <a:xfrm>
            <a:off x="5766193" y="3515191"/>
            <a:ext cx="1333774" cy="12013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 Control</a:t>
            </a:r>
          </a:p>
          <a:p>
            <a:pPr algn="ctr"/>
            <a:r>
              <a:rPr lang="en-US" sz="1100" dirty="0"/>
              <a:t>App, SplitApp,FlexibleColumnLayout</a:t>
            </a:r>
          </a:p>
        </p:txBody>
      </p:sp>
      <p:sp>
        <p:nvSpPr>
          <p:cNvPr id="20" name="Arrow: Right 19">
            <a:extLst>
              <a:ext uri="{FF2B5EF4-FFF2-40B4-BE49-F238E27FC236}">
                <a16:creationId xmlns:a16="http://schemas.microsoft.com/office/drawing/2014/main" id="{1275C7A6-9981-4293-93A5-C823A52A5247}"/>
              </a:ext>
            </a:extLst>
          </p:cNvPr>
          <p:cNvSpPr/>
          <p:nvPr/>
        </p:nvSpPr>
        <p:spPr>
          <a:xfrm>
            <a:off x="7243655" y="3429000"/>
            <a:ext cx="861626" cy="33145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8856B4-019D-4F8E-8B27-EB75C8C58DEE}"/>
              </a:ext>
            </a:extLst>
          </p:cNvPr>
          <p:cNvSpPr/>
          <p:nvPr/>
        </p:nvSpPr>
        <p:spPr>
          <a:xfrm>
            <a:off x="8105282" y="3455660"/>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1</a:t>
            </a:r>
          </a:p>
        </p:txBody>
      </p:sp>
      <p:sp>
        <p:nvSpPr>
          <p:cNvPr id="22" name="Rectangle 21">
            <a:extLst>
              <a:ext uri="{FF2B5EF4-FFF2-40B4-BE49-F238E27FC236}">
                <a16:creationId xmlns:a16="http://schemas.microsoft.com/office/drawing/2014/main" id="{76F0304F-B4DB-4312-B10C-AC54CA3275BC}"/>
              </a:ext>
            </a:extLst>
          </p:cNvPr>
          <p:cNvSpPr/>
          <p:nvPr/>
        </p:nvSpPr>
        <p:spPr>
          <a:xfrm>
            <a:off x="8105282" y="4072616"/>
            <a:ext cx="1257574"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View 2</a:t>
            </a:r>
          </a:p>
        </p:txBody>
      </p:sp>
      <p:sp>
        <p:nvSpPr>
          <p:cNvPr id="23" name="Arrow: Right 22">
            <a:extLst>
              <a:ext uri="{FF2B5EF4-FFF2-40B4-BE49-F238E27FC236}">
                <a16:creationId xmlns:a16="http://schemas.microsoft.com/office/drawing/2014/main" id="{58220E71-DB2D-40AA-BCD6-DF317B8397D6}"/>
              </a:ext>
            </a:extLst>
          </p:cNvPr>
          <p:cNvSpPr/>
          <p:nvPr/>
        </p:nvSpPr>
        <p:spPr>
          <a:xfrm>
            <a:off x="7256044" y="4144893"/>
            <a:ext cx="835965" cy="31393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E9BB8A-5EC6-4717-A4B4-B3544438C2B9}"/>
              </a:ext>
            </a:extLst>
          </p:cNvPr>
          <p:cNvSpPr/>
          <p:nvPr/>
        </p:nvSpPr>
        <p:spPr>
          <a:xfrm>
            <a:off x="10392508" y="3429000"/>
            <a:ext cx="1287697" cy="4076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sp>
        <p:nvSpPr>
          <p:cNvPr id="25" name="Rectangle 24">
            <a:extLst>
              <a:ext uri="{FF2B5EF4-FFF2-40B4-BE49-F238E27FC236}">
                <a16:creationId xmlns:a16="http://schemas.microsoft.com/office/drawing/2014/main" id="{80BE0B90-B4B5-4767-B26C-6BB0B75DE043}"/>
              </a:ext>
            </a:extLst>
          </p:cNvPr>
          <p:cNvSpPr/>
          <p:nvPr/>
        </p:nvSpPr>
        <p:spPr>
          <a:xfrm>
            <a:off x="10330962" y="4001427"/>
            <a:ext cx="1257574" cy="5223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Controller</a:t>
            </a:r>
          </a:p>
        </p:txBody>
      </p:sp>
      <p:cxnSp>
        <p:nvCxnSpPr>
          <p:cNvPr id="26" name="Straight Connector 25">
            <a:extLst>
              <a:ext uri="{FF2B5EF4-FFF2-40B4-BE49-F238E27FC236}">
                <a16:creationId xmlns:a16="http://schemas.microsoft.com/office/drawing/2014/main" id="{BC7D4001-8C36-4A3D-BEFF-8539D4EF3208}"/>
              </a:ext>
            </a:extLst>
          </p:cNvPr>
          <p:cNvCxnSpPr>
            <a:cxnSpLocks/>
            <a:stCxn id="22" idx="3"/>
            <a:endCxn id="25" idx="1"/>
          </p:cNvCxnSpPr>
          <p:nvPr/>
        </p:nvCxnSpPr>
        <p:spPr>
          <a:xfrm flipV="1">
            <a:off x="9362856" y="4262603"/>
            <a:ext cx="968106" cy="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254C152-5E15-4216-8EA4-650E0D466DC7}"/>
              </a:ext>
            </a:extLst>
          </p:cNvPr>
          <p:cNvCxnSpPr>
            <a:cxnSpLocks/>
            <a:stCxn id="21" idx="3"/>
            <a:endCxn id="24" idx="1"/>
          </p:cNvCxnSpPr>
          <p:nvPr/>
        </p:nvCxnSpPr>
        <p:spPr>
          <a:xfrm flipV="1">
            <a:off x="9362856" y="3632830"/>
            <a:ext cx="1029652" cy="13330"/>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CAFBCDD-1CC4-4D6B-84FE-5C070AEDE1F6}"/>
              </a:ext>
            </a:extLst>
          </p:cNvPr>
          <p:cNvSpPr/>
          <p:nvPr/>
        </p:nvSpPr>
        <p:spPr>
          <a:xfrm>
            <a:off x="8970385" y="1366189"/>
            <a:ext cx="1518838" cy="743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BaseController</a:t>
            </a:r>
          </a:p>
        </p:txBody>
      </p:sp>
      <p:cxnSp>
        <p:nvCxnSpPr>
          <p:cNvPr id="29" name="Connector: Elbow 28">
            <a:extLst>
              <a:ext uri="{FF2B5EF4-FFF2-40B4-BE49-F238E27FC236}">
                <a16:creationId xmlns:a16="http://schemas.microsoft.com/office/drawing/2014/main" id="{2882E65C-9BF3-414D-9816-5962B688D6DF}"/>
              </a:ext>
            </a:extLst>
          </p:cNvPr>
          <p:cNvCxnSpPr>
            <a:cxnSpLocks/>
            <a:stCxn id="24" idx="0"/>
            <a:endCxn id="28" idx="2"/>
          </p:cNvCxnSpPr>
          <p:nvPr/>
        </p:nvCxnSpPr>
        <p:spPr>
          <a:xfrm rot="16200000" flipV="1">
            <a:off x="9723212" y="2115854"/>
            <a:ext cx="1319738" cy="13065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89837E-16A4-4755-BD57-C53A2D315EDA}"/>
              </a:ext>
            </a:extLst>
          </p:cNvPr>
          <p:cNvCxnSpPr>
            <a:cxnSpLocks/>
            <a:stCxn id="25" idx="0"/>
            <a:endCxn id="28" idx="2"/>
          </p:cNvCxnSpPr>
          <p:nvPr/>
        </p:nvCxnSpPr>
        <p:spPr>
          <a:xfrm rot="16200000" flipV="1">
            <a:off x="9398695" y="2440372"/>
            <a:ext cx="1892165" cy="122994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AFC7864-6360-4A65-BA57-91177A02D0A4}"/>
              </a:ext>
            </a:extLst>
          </p:cNvPr>
          <p:cNvSpPr/>
          <p:nvPr/>
        </p:nvSpPr>
        <p:spPr>
          <a:xfrm>
            <a:off x="7549154" y="2340378"/>
            <a:ext cx="1453602" cy="594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App.controller</a:t>
            </a:r>
          </a:p>
        </p:txBody>
      </p:sp>
      <p:cxnSp>
        <p:nvCxnSpPr>
          <p:cNvPr id="32" name="Connector: Elbow 31">
            <a:extLst>
              <a:ext uri="{FF2B5EF4-FFF2-40B4-BE49-F238E27FC236}">
                <a16:creationId xmlns:a16="http://schemas.microsoft.com/office/drawing/2014/main" id="{B8FFFE19-D410-4351-91A4-8B41935E94EB}"/>
              </a:ext>
            </a:extLst>
          </p:cNvPr>
          <p:cNvCxnSpPr>
            <a:cxnSpLocks/>
            <a:stCxn id="31" idx="0"/>
            <a:endCxn id="28" idx="2"/>
          </p:cNvCxnSpPr>
          <p:nvPr/>
        </p:nvCxnSpPr>
        <p:spPr>
          <a:xfrm rot="5400000" flipH="1" flipV="1">
            <a:off x="8887321" y="1497896"/>
            <a:ext cx="231116" cy="14538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341C559-B25D-4C99-9C0F-E53A6ACBF40A}"/>
              </a:ext>
            </a:extLst>
          </p:cNvPr>
          <p:cNvCxnSpPr>
            <a:cxnSpLocks/>
            <a:stCxn id="31" idx="2"/>
          </p:cNvCxnSpPr>
          <p:nvPr/>
        </p:nvCxnSpPr>
        <p:spPr>
          <a:xfrm rot="5400000">
            <a:off x="7705735" y="2420786"/>
            <a:ext cx="56560" cy="10838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AEB99ED-7ECA-4F62-93FC-968B4739ADAE}"/>
              </a:ext>
            </a:extLst>
          </p:cNvPr>
          <p:cNvSpPr/>
          <p:nvPr/>
        </p:nvSpPr>
        <p:spPr>
          <a:xfrm>
            <a:off x="4794341" y="2800737"/>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0D1606F-364A-42F9-8274-D48D884B5F30}"/>
              </a:ext>
            </a:extLst>
          </p:cNvPr>
          <p:cNvSpPr/>
          <p:nvPr/>
        </p:nvSpPr>
        <p:spPr>
          <a:xfrm>
            <a:off x="4721984" y="3985605"/>
            <a:ext cx="704987" cy="2602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a:t>
            </a:r>
          </a:p>
        </p:txBody>
      </p:sp>
      <p:cxnSp>
        <p:nvCxnSpPr>
          <p:cNvPr id="36" name="Straight Arrow Connector 35">
            <a:extLst>
              <a:ext uri="{FF2B5EF4-FFF2-40B4-BE49-F238E27FC236}">
                <a16:creationId xmlns:a16="http://schemas.microsoft.com/office/drawing/2014/main" id="{1F237AAF-3456-4A38-9107-C590B603406E}"/>
              </a:ext>
            </a:extLst>
          </p:cNvPr>
          <p:cNvCxnSpPr>
            <a:cxnSpLocks/>
            <a:stCxn id="35" idx="4"/>
            <a:endCxn id="13" idx="7"/>
          </p:cNvCxnSpPr>
          <p:nvPr/>
        </p:nvCxnSpPr>
        <p:spPr>
          <a:xfrm flipH="1">
            <a:off x="4758193" y="4245849"/>
            <a:ext cx="316285" cy="27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DDFBFA6-1180-4B8A-89AF-12BC0E338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39" name="TextBox 38">
            <a:extLst>
              <a:ext uri="{FF2B5EF4-FFF2-40B4-BE49-F238E27FC236}">
                <a16:creationId xmlns:a16="http://schemas.microsoft.com/office/drawing/2014/main" id="{9219CD22-EE20-44FD-8458-9F801481321F}"/>
              </a:ext>
            </a:extLst>
          </p:cNvPr>
          <p:cNvSpPr txBox="1"/>
          <p:nvPr/>
        </p:nvSpPr>
        <p:spPr>
          <a:xfrm>
            <a:off x="265063" y="784212"/>
            <a:ext cx="6645691" cy="923330"/>
          </a:xfrm>
          <a:prstGeom prst="rect">
            <a:avLst/>
          </a:prstGeom>
          <a:noFill/>
        </p:spPr>
        <p:txBody>
          <a:bodyPr wrap="square">
            <a:spAutoFit/>
          </a:bodyPr>
          <a:lstStyle/>
          <a:p>
            <a:r>
              <a:rPr lang="en-US" sz="1800" dirty="0">
                <a:latin typeface="Calibri (Body)"/>
              </a:rPr>
              <a:t>There are different folders and directory are required for setup project: webapp, Controller, </a:t>
            </a:r>
            <a:r>
              <a:rPr lang="en-US" sz="1800" dirty="0">
                <a:solidFill>
                  <a:srgbClr val="202124"/>
                </a:solidFill>
                <a:latin typeface="Calibri (Body)"/>
              </a:rPr>
              <a:t>models</a:t>
            </a:r>
            <a:r>
              <a:rPr lang="en-US" dirty="0">
                <a:solidFill>
                  <a:srgbClr val="202124"/>
                </a:solidFill>
                <a:latin typeface="Calibri (Body)"/>
              </a:rPr>
              <a:t>, </a:t>
            </a:r>
            <a:r>
              <a:rPr lang="en-US" sz="1800" dirty="0">
                <a:solidFill>
                  <a:srgbClr val="202124"/>
                </a:solidFill>
                <a:latin typeface="Calibri (Body)"/>
              </a:rPr>
              <a:t>utils</a:t>
            </a:r>
            <a:r>
              <a:rPr lang="en-US" dirty="0">
                <a:solidFill>
                  <a:srgbClr val="202124"/>
                </a:solidFill>
                <a:latin typeface="Calibri (Body)"/>
              </a:rPr>
              <a:t> ,</a:t>
            </a:r>
            <a:r>
              <a:rPr lang="en-US" sz="1800" dirty="0">
                <a:solidFill>
                  <a:srgbClr val="202124"/>
                </a:solidFill>
                <a:latin typeface="Calibri (Body)"/>
              </a:rPr>
              <a:t>view</a:t>
            </a:r>
            <a:r>
              <a:rPr lang="en-US" dirty="0">
                <a:solidFill>
                  <a:srgbClr val="202124"/>
                </a:solidFill>
                <a:latin typeface="Calibri (Body)"/>
              </a:rPr>
              <a:t>, </a:t>
            </a:r>
            <a:r>
              <a:rPr lang="en-US" sz="1800" dirty="0">
                <a:solidFill>
                  <a:srgbClr val="202124"/>
                </a:solidFill>
                <a:latin typeface="Calibri (Body)"/>
              </a:rPr>
              <a:t>Component</a:t>
            </a:r>
            <a:r>
              <a:rPr lang="en-US" dirty="0">
                <a:solidFill>
                  <a:srgbClr val="202124"/>
                </a:solidFill>
                <a:latin typeface="Calibri (Body)"/>
              </a:rPr>
              <a:t>.js, </a:t>
            </a:r>
            <a:r>
              <a:rPr lang="en-US" sz="1800" dirty="0">
                <a:solidFill>
                  <a:srgbClr val="202124"/>
                </a:solidFill>
                <a:latin typeface="Calibri (Body)"/>
              </a:rPr>
              <a:t>manifest.json, index.html</a:t>
            </a:r>
            <a:endParaRPr lang="en-US" sz="1800" dirty="0">
              <a:latin typeface="Calibri (Body)"/>
            </a:endParaRPr>
          </a:p>
        </p:txBody>
      </p:sp>
      <p:sp>
        <p:nvSpPr>
          <p:cNvPr id="2" name="Rectangle 1">
            <a:extLst>
              <a:ext uri="{FF2B5EF4-FFF2-40B4-BE49-F238E27FC236}">
                <a16:creationId xmlns:a16="http://schemas.microsoft.com/office/drawing/2014/main" id="{C2657939-C828-47F3-A601-654DDCCA72BF}"/>
              </a:ext>
            </a:extLst>
          </p:cNvPr>
          <p:cNvSpPr/>
          <p:nvPr/>
        </p:nvSpPr>
        <p:spPr>
          <a:xfrm>
            <a:off x="870857" y="4072616"/>
            <a:ext cx="1497874" cy="64388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Component container</a:t>
            </a:r>
          </a:p>
        </p:txBody>
      </p:sp>
      <p:sp>
        <p:nvSpPr>
          <p:cNvPr id="40" name="Footer Placeholder 45">
            <a:extLst>
              <a:ext uri="{FF2B5EF4-FFF2-40B4-BE49-F238E27FC236}">
                <a16:creationId xmlns:a16="http://schemas.microsoft.com/office/drawing/2014/main" id="{D8638016-5D04-4D47-B419-41479D07733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31775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080A-27A9-444A-9784-8B54EB418624}"/>
              </a:ext>
            </a:extLst>
          </p:cNvPr>
          <p:cNvSpPr>
            <a:spLocks noGrp="1"/>
          </p:cNvSpPr>
          <p:nvPr>
            <p:ph type="title"/>
          </p:nvPr>
        </p:nvSpPr>
        <p:spPr>
          <a:xfrm>
            <a:off x="175934" y="101725"/>
            <a:ext cx="10515600" cy="707887"/>
          </a:xfrm>
        </p:spPr>
        <p:txBody>
          <a:bodyPr>
            <a:normAutofit/>
          </a:bodyPr>
          <a:lstStyle/>
          <a:p>
            <a:r>
              <a:rPr lang="en-US" sz="3600" dirty="0">
                <a:latin typeface="Cooper Black" panose="0208090404030B020404" pitchFamily="18" charset="0"/>
              </a:rPr>
              <a:t>Structure of fiori application setup</a:t>
            </a:r>
          </a:p>
        </p:txBody>
      </p:sp>
      <p:sp>
        <p:nvSpPr>
          <p:cNvPr id="3" name="Content Placeholder 2">
            <a:extLst>
              <a:ext uri="{FF2B5EF4-FFF2-40B4-BE49-F238E27FC236}">
                <a16:creationId xmlns:a16="http://schemas.microsoft.com/office/drawing/2014/main" id="{492AA65D-F1E1-42FF-A8CC-E1F741670557}"/>
              </a:ext>
            </a:extLst>
          </p:cNvPr>
          <p:cNvSpPr>
            <a:spLocks noGrp="1"/>
          </p:cNvSpPr>
          <p:nvPr>
            <p:ph idx="1"/>
          </p:nvPr>
        </p:nvSpPr>
        <p:spPr>
          <a:xfrm>
            <a:off x="175934" y="829490"/>
            <a:ext cx="10515600" cy="4351338"/>
          </a:xfrm>
        </p:spPr>
        <p:txBody>
          <a:bodyPr>
            <a:normAutofit/>
          </a:bodyPr>
          <a:lstStyle/>
          <a:p>
            <a:pPr marL="0" indent="0">
              <a:buNone/>
            </a:pPr>
            <a:r>
              <a:rPr lang="en-US" sz="1800" dirty="0">
                <a:latin typeface="Calibri (Body)"/>
              </a:rPr>
              <a:t>There are different folders and directory are required for setup project</a:t>
            </a:r>
          </a:p>
          <a:p>
            <a:pPr marL="342900" indent="-342900">
              <a:buAutoNum type="arabicPeriod"/>
            </a:pPr>
            <a:r>
              <a:rPr lang="en-US" sz="1800" dirty="0">
                <a:latin typeface="Calibri (Body)"/>
              </a:rPr>
              <a:t>Webapp = This provides the root directory and of all files given in alias                                                                     name or namespace </a:t>
            </a:r>
          </a:p>
          <a:p>
            <a:pPr marL="342900" indent="-342900">
              <a:buAutoNum type="arabicPeriod"/>
            </a:pPr>
            <a:r>
              <a:rPr lang="en-US" sz="1800" dirty="0">
                <a:latin typeface="Calibri (Body)"/>
              </a:rPr>
              <a:t>Controller = </a:t>
            </a:r>
            <a:r>
              <a:rPr lang="en-US" sz="1800" i="0" dirty="0">
                <a:solidFill>
                  <a:srgbClr val="202124"/>
                </a:solidFill>
                <a:effectLst/>
                <a:latin typeface="Calibri (Body)"/>
              </a:rPr>
              <a:t>The controller folder contains all the controllers used 				   by your views, and might also contain additional logic files that are                                                                     used by one or more controllers. The structure of the controller                                                                       folder should mirror the view folder.</a:t>
            </a:r>
          </a:p>
          <a:p>
            <a:pPr marL="342900" indent="-342900">
              <a:buAutoNum type="arabicPeriod"/>
            </a:pPr>
            <a:r>
              <a:rPr lang="en-US" sz="1800" dirty="0">
                <a:solidFill>
                  <a:srgbClr val="202124"/>
                </a:solidFill>
                <a:latin typeface="Calibri (Body)"/>
              </a:rPr>
              <a:t>models = It contains .json file and object of data</a:t>
            </a:r>
          </a:p>
          <a:p>
            <a:pPr marL="342900" indent="-342900">
              <a:buAutoNum type="arabicPeriod"/>
            </a:pPr>
            <a:r>
              <a:rPr lang="en-US" sz="1800" dirty="0">
                <a:solidFill>
                  <a:srgbClr val="202124"/>
                </a:solidFill>
                <a:latin typeface="Calibri (Body)"/>
              </a:rPr>
              <a:t>utils = It is the reuse file of JS code</a:t>
            </a:r>
          </a:p>
          <a:p>
            <a:pPr marL="342900" indent="-342900">
              <a:buAutoNum type="arabicPeriod"/>
            </a:pPr>
            <a:r>
              <a:rPr lang="en-US" sz="1800" dirty="0">
                <a:solidFill>
                  <a:srgbClr val="202124"/>
                </a:solidFill>
                <a:latin typeface="Calibri (Body)"/>
              </a:rPr>
              <a:t>view = It contains all the .xml files. </a:t>
            </a:r>
          </a:p>
          <a:p>
            <a:pPr marL="342900" indent="-342900">
              <a:buAutoNum type="arabicPeriod"/>
            </a:pPr>
            <a:r>
              <a:rPr lang="en-US" sz="1800" dirty="0">
                <a:solidFill>
                  <a:srgbClr val="202124"/>
                </a:solidFill>
                <a:latin typeface="Calibri (Body)"/>
              </a:rPr>
              <a:t>Component.js = It is the starting file of our app</a:t>
            </a:r>
          </a:p>
          <a:p>
            <a:pPr marL="342900" indent="-342900">
              <a:buAutoNum type="arabicPeriod"/>
            </a:pPr>
            <a:r>
              <a:rPr lang="en-US" sz="1800" dirty="0">
                <a:solidFill>
                  <a:srgbClr val="202124"/>
                </a:solidFill>
                <a:latin typeface="Calibri (Body)"/>
              </a:rPr>
              <a:t>manifest.json = It is the application descriptor file.</a:t>
            </a:r>
          </a:p>
          <a:p>
            <a:pPr marL="342900" indent="-342900">
              <a:buAutoNum type="arabicPeriod"/>
            </a:pPr>
            <a:r>
              <a:rPr lang="en-US" sz="1800" dirty="0">
                <a:solidFill>
                  <a:srgbClr val="202124"/>
                </a:solidFill>
                <a:latin typeface="Calibri (Body)"/>
              </a:rPr>
              <a:t>Index.html </a:t>
            </a:r>
          </a:p>
          <a:p>
            <a:pPr marL="0" indent="0">
              <a:buNone/>
            </a:pPr>
            <a:endParaRPr lang="en-US" sz="1800" dirty="0">
              <a:solidFill>
                <a:srgbClr val="202124"/>
              </a:solidFill>
              <a:latin typeface="Calibri (Body)"/>
            </a:endParaRPr>
          </a:p>
        </p:txBody>
      </p:sp>
      <p:pic>
        <p:nvPicPr>
          <p:cNvPr id="4" name="Picture 3">
            <a:extLst>
              <a:ext uri="{FF2B5EF4-FFF2-40B4-BE49-F238E27FC236}">
                <a16:creationId xmlns:a16="http://schemas.microsoft.com/office/drawing/2014/main" id="{A56E5478-149E-4582-B390-03317593D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444F92EE-B1AC-490D-B2CF-9A978ABEE0C4}"/>
              </a:ext>
            </a:extLst>
          </p:cNvPr>
          <p:cNvPicPr>
            <a:picLocks noChangeAspect="1"/>
          </p:cNvPicPr>
          <p:nvPr/>
        </p:nvPicPr>
        <p:blipFill>
          <a:blip r:embed="rId3"/>
          <a:stretch>
            <a:fillRect/>
          </a:stretch>
        </p:blipFill>
        <p:spPr>
          <a:xfrm>
            <a:off x="7823386" y="1175498"/>
            <a:ext cx="2347163" cy="5052498"/>
          </a:xfrm>
          <a:prstGeom prst="rect">
            <a:avLst/>
          </a:prstGeom>
        </p:spPr>
      </p:pic>
      <p:sp>
        <p:nvSpPr>
          <p:cNvPr id="9" name="Footer Placeholder 45">
            <a:extLst>
              <a:ext uri="{FF2B5EF4-FFF2-40B4-BE49-F238E27FC236}">
                <a16:creationId xmlns:a16="http://schemas.microsoft.com/office/drawing/2014/main" id="{57A2A942-8557-440B-A6F4-3B60342AF99A}"/>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4904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7C6A-5A4C-4330-B520-79859F015CB9}"/>
              </a:ext>
            </a:extLst>
          </p:cNvPr>
          <p:cNvSpPr>
            <a:spLocks noGrp="1"/>
          </p:cNvSpPr>
          <p:nvPr>
            <p:ph type="ctrTitle"/>
          </p:nvPr>
        </p:nvSpPr>
        <p:spPr>
          <a:xfrm>
            <a:off x="249330" y="121603"/>
            <a:ext cx="5419797" cy="707886"/>
          </a:xfrm>
        </p:spPr>
        <p:txBody>
          <a:bodyPr>
            <a:normAutofit/>
          </a:bodyPr>
          <a:lstStyle/>
          <a:p>
            <a:pPr algn="l"/>
            <a:r>
              <a:rPr lang="en-US" sz="3600" dirty="0">
                <a:latin typeface="Cooper Black" panose="0208090404030B020404" pitchFamily="18" charset="0"/>
              </a:rPr>
              <a:t>What is Component.js</a:t>
            </a:r>
          </a:p>
        </p:txBody>
      </p:sp>
      <p:sp>
        <p:nvSpPr>
          <p:cNvPr id="3" name="Subtitle 2">
            <a:extLst>
              <a:ext uri="{FF2B5EF4-FFF2-40B4-BE49-F238E27FC236}">
                <a16:creationId xmlns:a16="http://schemas.microsoft.com/office/drawing/2014/main" id="{1F248596-C6F7-4893-B5E8-086D096EAD3A}"/>
              </a:ext>
            </a:extLst>
          </p:cNvPr>
          <p:cNvSpPr>
            <a:spLocks noGrp="1"/>
          </p:cNvSpPr>
          <p:nvPr>
            <p:ph type="subTitle" idx="1"/>
          </p:nvPr>
        </p:nvSpPr>
        <p:spPr>
          <a:xfrm>
            <a:off x="249330" y="765944"/>
            <a:ext cx="8715561" cy="5124518"/>
          </a:xfrm>
        </p:spPr>
        <p:txBody>
          <a:bodyPr>
            <a:normAutofit/>
          </a:bodyPr>
          <a:lstStyle/>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Component.js the starting point of ANY fiori app. If an app has Component.js inside, its called </a:t>
            </a:r>
            <a:r>
              <a:rPr lang="en-US" sz="1800" b="1" dirty="0">
                <a:solidFill>
                  <a:schemeClr val="tx1">
                    <a:lumMod val="95000"/>
                    <a:lumOff val="5000"/>
                  </a:schemeClr>
                </a:solidFill>
                <a:latin typeface="Calibri (Body)"/>
              </a:rPr>
              <a:t>fiori like app. </a:t>
            </a:r>
            <a:r>
              <a:rPr lang="en-US" sz="1800" dirty="0">
                <a:solidFill>
                  <a:schemeClr val="tx1">
                    <a:lumMod val="95000"/>
                    <a:lumOff val="5000"/>
                  </a:schemeClr>
                </a:solidFill>
                <a:latin typeface="Calibri (Body)"/>
                <a:cs typeface="Arial" panose="020B0604020202020204" pitchFamily="34" charset="0"/>
              </a:rPr>
              <a:t>      </a:t>
            </a:r>
          </a:p>
          <a:p>
            <a:pPr marL="285750" indent="-285750" algn="just">
              <a:lnSpc>
                <a:spcPct val="100000"/>
              </a:lnSpc>
              <a:spcBef>
                <a:spcPts val="0"/>
              </a:spcBef>
              <a:buFont typeface="Arial" panose="020B0604020202020204" pitchFamily="34" charset="0"/>
              <a:buChar char="•"/>
            </a:pP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The </a:t>
            </a:r>
            <a:r>
              <a:rPr kumimoji="0" lang="en-US" altLang="en-US" sz="1800" b="0" i="0" u="none" strike="noStrike" cap="none" normalizeH="0" baseline="0" dirty="0">
                <a:ln>
                  <a:noFill/>
                </a:ln>
                <a:solidFill>
                  <a:schemeClr val="tx1">
                    <a:lumMod val="95000"/>
                    <a:lumOff val="5000"/>
                  </a:schemeClr>
                </a:solidFill>
                <a:effectLst/>
                <a:latin typeface="Calibri (Body)"/>
                <a:cs typeface="Courier New" panose="02070309020205020404" pitchFamily="49" charset="0"/>
              </a:rPr>
              <a:t>Component.js</a:t>
            </a:r>
            <a:r>
              <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rPr>
              <a:t> file is the component controller and provides the runtime metadata and the component methods.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the wrapper of all the functionality. We never start any productive code in index.html, rather its all kept in Component.js</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It is a class which inherits from sap/ui/core/UIComponent standard class. We inherit to reuse the functionality offered by SAP like routing.</a:t>
            </a:r>
          </a:p>
          <a:p>
            <a:pPr marL="285750" indent="-285750" algn="just">
              <a:lnSpc>
                <a:spcPct val="100000"/>
              </a:lnSpc>
              <a:spcBef>
                <a:spcPts val="0"/>
              </a:spcBef>
              <a:buFont typeface="Arial" panose="020B0604020202020204" pitchFamily="34" charset="0"/>
              <a:buChar char="•"/>
            </a:pPr>
            <a:r>
              <a:rPr lang="en-US" sz="1800" dirty="0">
                <a:solidFill>
                  <a:schemeClr val="tx1">
                    <a:lumMod val="95000"/>
                    <a:lumOff val="5000"/>
                  </a:schemeClr>
                </a:solidFill>
                <a:latin typeface="Calibri (Body)"/>
              </a:rPr>
              <a:t>When app starts, UI5 framework will scan your project’s base directory to check if it has a file with exact name </a:t>
            </a:r>
            <a:r>
              <a:rPr lang="en-US" sz="1800" b="1" dirty="0">
                <a:solidFill>
                  <a:schemeClr val="tx1">
                    <a:lumMod val="95000"/>
                    <a:lumOff val="5000"/>
                  </a:schemeClr>
                </a:solidFill>
                <a:latin typeface="Calibri (Body)"/>
              </a:rPr>
              <a:t>Component.js</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The component file calls the manifest file, and we keep all app level configuration inside the manifest file.</a:t>
            </a:r>
          </a:p>
          <a:p>
            <a:pPr marL="285750" indent="-285750" algn="just">
              <a:lnSpc>
                <a:spcPct val="100000"/>
              </a:lnSpc>
              <a:spcBef>
                <a:spcPts val="0"/>
              </a:spcBef>
              <a:buFont typeface="Arial" panose="020B0604020202020204" pitchFamily="34" charset="0"/>
              <a:buChar char="•"/>
            </a:pPr>
            <a:r>
              <a:rPr lang="en-US" sz="1800" b="0" i="0" dirty="0">
                <a:solidFill>
                  <a:schemeClr val="tx1">
                    <a:lumMod val="95000"/>
                    <a:lumOff val="5000"/>
                  </a:schemeClr>
                </a:solidFill>
                <a:effectLst/>
                <a:latin typeface="Calibri (Body)"/>
              </a:rPr>
              <a:t>It is also important from the point of view that we will instantiate all models for our application inside the manifest file. The model instantiated in manifest file are directly set on the component and not on the root view.</a:t>
            </a:r>
            <a:endParaRPr lang="en-US" sz="1800" b="1" dirty="0">
              <a:solidFill>
                <a:schemeClr val="tx1">
                  <a:lumMod val="95000"/>
                  <a:lumOff val="5000"/>
                </a:schemeClr>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lang="en-US" sz="1800" b="1" dirty="0">
              <a:solidFill>
                <a:prstClr val="black"/>
              </a:solidFill>
              <a:latin typeface="Calibri (Body)"/>
            </a:endParaRPr>
          </a:p>
          <a:p>
            <a:pPr algn="l">
              <a:lnSpc>
                <a:spcPct val="100000"/>
              </a:lnSpc>
              <a:spcBef>
                <a:spcPts val="0"/>
              </a:spcBef>
            </a:pPr>
            <a:endParaRPr kumimoji="0" lang="en-US" altLang="en-US" sz="1800" b="0" i="0" u="none" strike="noStrike" cap="none" normalizeH="0" baseline="0" dirty="0">
              <a:ln>
                <a:noFill/>
              </a:ln>
              <a:solidFill>
                <a:schemeClr val="tx1">
                  <a:lumMod val="95000"/>
                  <a:lumOff val="5000"/>
                </a:schemeClr>
              </a:solidFill>
              <a:effectLst/>
              <a:latin typeface="Calibri (Body)"/>
              <a:cs typeface="Arial" panose="020B0604020202020204" pitchFamily="34" charset="0"/>
            </a:endParaRPr>
          </a:p>
          <a:p>
            <a:pPr algn="l"/>
            <a:endParaRPr kumimoji="0" lang="en-US" altLang="en-US" sz="1800" b="0" i="0" u="none" strike="noStrike" cap="none" normalizeH="0" baseline="0" dirty="0">
              <a:ln>
                <a:noFill/>
              </a:ln>
              <a:solidFill>
                <a:schemeClr val="tx1">
                  <a:lumMod val="95000"/>
                  <a:lumOff val="5000"/>
                </a:schemeClr>
              </a:solidFill>
              <a:effectLst/>
              <a:latin typeface="Calibri (Body)"/>
            </a:endParaRPr>
          </a:p>
          <a:p>
            <a:pPr algn="l"/>
            <a:endParaRPr lang="en-US" dirty="0"/>
          </a:p>
        </p:txBody>
      </p:sp>
      <p:pic>
        <p:nvPicPr>
          <p:cNvPr id="4" name="Picture 3">
            <a:extLst>
              <a:ext uri="{FF2B5EF4-FFF2-40B4-BE49-F238E27FC236}">
                <a16:creationId xmlns:a16="http://schemas.microsoft.com/office/drawing/2014/main" id="{7B382214-691A-40EE-AE9D-B4FF7F1274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8" name="Picture 7">
            <a:extLst>
              <a:ext uri="{FF2B5EF4-FFF2-40B4-BE49-F238E27FC236}">
                <a16:creationId xmlns:a16="http://schemas.microsoft.com/office/drawing/2014/main" id="{9FDC95D8-4822-49B4-A4B7-1D614176BD78}"/>
              </a:ext>
            </a:extLst>
          </p:cNvPr>
          <p:cNvPicPr>
            <a:picLocks noChangeAspect="1"/>
          </p:cNvPicPr>
          <p:nvPr/>
        </p:nvPicPr>
        <p:blipFill>
          <a:blip r:embed="rId3"/>
          <a:stretch>
            <a:fillRect/>
          </a:stretch>
        </p:blipFill>
        <p:spPr>
          <a:xfrm>
            <a:off x="9273309" y="1988866"/>
            <a:ext cx="2065724" cy="4446673"/>
          </a:xfrm>
          <a:prstGeom prst="rect">
            <a:avLst/>
          </a:prstGeom>
        </p:spPr>
      </p:pic>
      <p:sp>
        <p:nvSpPr>
          <p:cNvPr id="9" name="Footer Placeholder 45">
            <a:extLst>
              <a:ext uri="{FF2B5EF4-FFF2-40B4-BE49-F238E27FC236}">
                <a16:creationId xmlns:a16="http://schemas.microsoft.com/office/drawing/2014/main" id="{A04C149F-9A5F-4931-8D21-2A9528B949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506106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E6E365-1157-4C16-B16B-3BFAA023A8BC}"/>
              </a:ext>
            </a:extLst>
          </p:cNvPr>
          <p:cNvSpPr txBox="1">
            <a:spLocks/>
          </p:cNvSpPr>
          <p:nvPr/>
        </p:nvSpPr>
        <p:spPr>
          <a:xfrm>
            <a:off x="320724" y="153294"/>
            <a:ext cx="8469006"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3600" dirty="0">
                <a:solidFill>
                  <a:prstClr val="black"/>
                </a:solidFill>
                <a:latin typeface="Cooper Black" panose="0208090404030B020404" pitchFamily="18" charset="0"/>
              </a:rPr>
              <a:t>Skeleton of Component.js</a:t>
            </a:r>
          </a:p>
        </p:txBody>
      </p:sp>
      <p:sp>
        <p:nvSpPr>
          <p:cNvPr id="3" name="TextBox 2">
            <a:extLst>
              <a:ext uri="{FF2B5EF4-FFF2-40B4-BE49-F238E27FC236}">
                <a16:creationId xmlns:a16="http://schemas.microsoft.com/office/drawing/2014/main" id="{E1028556-592D-454D-8F19-2C3A5A199F7B}"/>
              </a:ext>
            </a:extLst>
          </p:cNvPr>
          <p:cNvSpPr txBox="1"/>
          <p:nvPr/>
        </p:nvSpPr>
        <p:spPr>
          <a:xfrm>
            <a:off x="2834243" y="2161899"/>
            <a:ext cx="6523514" cy="4431983"/>
          </a:xfrm>
          <a:prstGeom prst="rect">
            <a:avLst/>
          </a:prstGeom>
          <a:noFill/>
          <a:ln>
            <a:solidFill>
              <a:schemeClr val="tx2"/>
            </a:solidFill>
          </a:ln>
        </p:spPr>
        <p:txBody>
          <a:bodyPr wrap="square" rtlCol="0">
            <a:spAutoFit/>
          </a:bodyPr>
          <a:lstStyle/>
          <a:p>
            <a:r>
              <a:rPr lang="en-US" sz="1600" b="0" dirty="0">
                <a:solidFill>
                  <a:srgbClr val="001080"/>
                </a:solidFill>
                <a:effectLst/>
                <a:latin typeface="Consolas" panose="020B0609020204030204" pitchFamily="49" charset="0"/>
              </a:rPr>
              <a:t>sap</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define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'sap/ui/core/UIComponent'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31515"/>
                </a:solidFill>
                <a:effectLst/>
                <a:latin typeface="Consolas" panose="020B0609020204030204" pitchFamily="49" charset="0"/>
              </a:rPr>
              <a:t>'use strict'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UIComponent</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extend</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"anubhav.app.Component"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metadata:</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init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createContent</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795E26"/>
                </a:solidFill>
                <a:effectLst/>
                <a:latin typeface="Consolas" panose="020B0609020204030204" pitchFamily="49" charset="0"/>
              </a:rPr>
              <a:t>destroy</a:t>
            </a:r>
            <a:r>
              <a:rPr lang="en-US" sz="1600" b="0" dirty="0">
                <a:solidFill>
                  <a:srgbClr val="00108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34313965-98F8-4A87-8B5E-91C845FB5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sp>
        <p:nvSpPr>
          <p:cNvPr id="6" name="Footer Placeholder 45">
            <a:extLst>
              <a:ext uri="{FF2B5EF4-FFF2-40B4-BE49-F238E27FC236}">
                <a16:creationId xmlns:a16="http://schemas.microsoft.com/office/drawing/2014/main" id="{1B73B0F0-8131-4BC2-A274-01D868B39469}"/>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
        <p:nvSpPr>
          <p:cNvPr id="7" name="TextBox 6">
            <a:extLst>
              <a:ext uri="{FF2B5EF4-FFF2-40B4-BE49-F238E27FC236}">
                <a16:creationId xmlns:a16="http://schemas.microsoft.com/office/drawing/2014/main" id="{5AD9BC6E-06B9-4A55-A85B-6BF3B702AD0D}"/>
              </a:ext>
            </a:extLst>
          </p:cNvPr>
          <p:cNvSpPr txBox="1"/>
          <p:nvPr/>
        </p:nvSpPr>
        <p:spPr>
          <a:xfrm>
            <a:off x="320724" y="686605"/>
            <a:ext cx="6097656" cy="1476686"/>
          </a:xfrm>
          <a:prstGeom prst="rect">
            <a:avLst/>
          </a:prstGeom>
          <a:noFill/>
        </p:spPr>
        <p:txBody>
          <a:bodyPr wrap="square">
            <a:spAutoFit/>
          </a:bodyPr>
          <a:lstStyle/>
          <a:p>
            <a:pPr defTabSz="914126"/>
            <a:r>
              <a:rPr lang="en-US" sz="1799" dirty="0">
                <a:solidFill>
                  <a:prstClr val="black"/>
                </a:solidFill>
                <a:latin typeface="Calibri"/>
              </a:rPr>
              <a:t>The Component.js is consists of 4 sections</a:t>
            </a:r>
          </a:p>
          <a:p>
            <a:pPr marL="342900" indent="-342900" defTabSz="914126">
              <a:buAutoNum type="arabicPeriod"/>
            </a:pPr>
            <a:r>
              <a:rPr lang="en-US" sz="1799" dirty="0">
                <a:solidFill>
                  <a:prstClr val="black"/>
                </a:solidFill>
                <a:latin typeface="Calibri"/>
              </a:rPr>
              <a:t>metadata</a:t>
            </a:r>
          </a:p>
          <a:p>
            <a:pPr marL="342900" indent="-342900" defTabSz="914126">
              <a:buAutoNum type="arabicPeriod"/>
            </a:pPr>
            <a:r>
              <a:rPr lang="en-US" sz="1799" dirty="0">
                <a:solidFill>
                  <a:prstClr val="black"/>
                </a:solidFill>
                <a:latin typeface="Calibri"/>
              </a:rPr>
              <a:t>init()</a:t>
            </a:r>
          </a:p>
          <a:p>
            <a:pPr marL="342900" indent="-342900" defTabSz="914126">
              <a:buAutoNum type="arabicPeriod"/>
            </a:pPr>
            <a:r>
              <a:rPr lang="en-US" sz="1799" dirty="0">
                <a:solidFill>
                  <a:prstClr val="black"/>
                </a:solidFill>
                <a:latin typeface="Calibri"/>
              </a:rPr>
              <a:t>destroy()</a:t>
            </a:r>
          </a:p>
          <a:p>
            <a:pPr marL="342900" indent="-342900" defTabSz="914126">
              <a:buAutoNum type="arabicPeriod"/>
            </a:pPr>
            <a:r>
              <a:rPr lang="en-US" sz="1799" dirty="0">
                <a:solidFill>
                  <a:prstClr val="black"/>
                </a:solidFill>
                <a:latin typeface="Calibri"/>
              </a:rPr>
              <a:t>createContent()</a:t>
            </a:r>
            <a:endParaRPr lang="en-US" dirty="0"/>
          </a:p>
        </p:txBody>
      </p:sp>
    </p:spTree>
    <p:extLst>
      <p:ext uri="{BB962C8B-B14F-4D97-AF65-F5344CB8AC3E}">
        <p14:creationId xmlns:p14="http://schemas.microsoft.com/office/powerpoint/2010/main" val="156290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268A-D128-4FDC-A7DC-448145393038}"/>
              </a:ext>
            </a:extLst>
          </p:cNvPr>
          <p:cNvSpPr>
            <a:spLocks noGrp="1"/>
          </p:cNvSpPr>
          <p:nvPr>
            <p:ph type="ctrTitle"/>
          </p:nvPr>
        </p:nvSpPr>
        <p:spPr>
          <a:xfrm>
            <a:off x="0" y="101725"/>
            <a:ext cx="11299367" cy="584076"/>
          </a:xfrm>
        </p:spPr>
        <p:txBody>
          <a:bodyPr>
            <a:noAutofit/>
          </a:bodyPr>
          <a:lstStyle/>
          <a:p>
            <a:pPr algn="l"/>
            <a:r>
              <a:rPr lang="en-US" sz="3600" dirty="0">
                <a:solidFill>
                  <a:srgbClr val="3A3A3A"/>
                </a:solidFill>
                <a:latin typeface="Cooper Black" panose="0208090404030B020404" pitchFamily="18" charset="0"/>
              </a:rPr>
              <a:t>  </a:t>
            </a:r>
            <a:r>
              <a:rPr lang="en-US" sz="3600" i="0" dirty="0">
                <a:solidFill>
                  <a:srgbClr val="3A3A3A"/>
                </a:solidFill>
                <a:effectLst/>
                <a:latin typeface="Cooper Black" panose="0208090404030B020404" pitchFamily="18" charset="0"/>
              </a:rPr>
              <a:t>Component.js file has two important parts:</a:t>
            </a:r>
            <a:endParaRPr lang="en-US" sz="3600" dirty="0">
              <a:latin typeface="Cooper Black" panose="0208090404030B020404" pitchFamily="18" charset="0"/>
            </a:endParaRPr>
          </a:p>
        </p:txBody>
      </p:sp>
      <p:sp>
        <p:nvSpPr>
          <p:cNvPr id="3" name="Subtitle 2">
            <a:extLst>
              <a:ext uri="{FF2B5EF4-FFF2-40B4-BE49-F238E27FC236}">
                <a16:creationId xmlns:a16="http://schemas.microsoft.com/office/drawing/2014/main" id="{A4A001DF-D40E-4357-91F9-5100C17BD3AE}"/>
              </a:ext>
            </a:extLst>
          </p:cNvPr>
          <p:cNvSpPr>
            <a:spLocks noGrp="1"/>
          </p:cNvSpPr>
          <p:nvPr>
            <p:ph type="subTitle" idx="1"/>
          </p:nvPr>
        </p:nvSpPr>
        <p:spPr>
          <a:xfrm>
            <a:off x="316566" y="1107316"/>
            <a:ext cx="6093026" cy="4159276"/>
          </a:xfrm>
        </p:spPr>
        <p:txBody>
          <a:bodyPr>
            <a:noAutofit/>
          </a:bodyPr>
          <a:lstStyle/>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The metadata section. It has property key manifest and value json. This property calls the manifest.json file which is also know as the app descriptor file. It holds all app level configuration and helps keep our Component file clean                                                                       thereby clearly separating application coding from                                                                               configuration settings.</a:t>
            </a:r>
            <a:endParaRPr lang="en-US" sz="1800" dirty="0">
              <a:solidFill>
                <a:schemeClr val="tx1">
                  <a:lumMod val="95000"/>
                  <a:lumOff val="5000"/>
                </a:schemeClr>
              </a:solidFill>
              <a:latin typeface="Calibri (Body)"/>
            </a:endParaRPr>
          </a:p>
          <a:p>
            <a:pPr marL="342900" indent="-342900" algn="l">
              <a:lnSpc>
                <a:spcPct val="100000"/>
              </a:lnSpc>
              <a:buFont typeface="+mj-lt"/>
              <a:buAutoNum type="arabicPeriod"/>
            </a:pPr>
            <a:r>
              <a:rPr lang="en-US" sz="1800" i="0" dirty="0">
                <a:solidFill>
                  <a:schemeClr val="tx1">
                    <a:lumMod val="95000"/>
                    <a:lumOff val="5000"/>
                  </a:schemeClr>
                </a:solidFill>
                <a:effectLst/>
                <a:latin typeface="Calibri (Body)"/>
              </a:rPr>
              <a:t>Another section of component file is the init function                                                                                    that is called when the component is initialized.                                                                                                When the component is instantiated, the init function                                                                                                    is automatically invoked.</a:t>
            </a:r>
            <a:endParaRPr lang="en-US" sz="1800" dirty="0">
              <a:solidFill>
                <a:schemeClr val="tx1">
                  <a:lumMod val="95000"/>
                  <a:lumOff val="5000"/>
                </a:schemeClr>
              </a:solidFill>
              <a:latin typeface="Calibri (Body)"/>
            </a:endParaRPr>
          </a:p>
        </p:txBody>
      </p:sp>
      <p:pic>
        <p:nvPicPr>
          <p:cNvPr id="4" name="Picture 3">
            <a:extLst>
              <a:ext uri="{FF2B5EF4-FFF2-40B4-BE49-F238E27FC236}">
                <a16:creationId xmlns:a16="http://schemas.microsoft.com/office/drawing/2014/main" id="{392905D0-5E75-4AA4-A365-CDE0E1F177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9367" y="121603"/>
            <a:ext cx="716699" cy="707887"/>
          </a:xfrm>
          <a:prstGeom prst="rect">
            <a:avLst/>
          </a:prstGeom>
        </p:spPr>
      </p:pic>
      <p:pic>
        <p:nvPicPr>
          <p:cNvPr id="7" name="Picture 6">
            <a:extLst>
              <a:ext uri="{FF2B5EF4-FFF2-40B4-BE49-F238E27FC236}">
                <a16:creationId xmlns:a16="http://schemas.microsoft.com/office/drawing/2014/main" id="{64A691D7-27B8-4430-9E06-CA5C2633020C}"/>
              </a:ext>
            </a:extLst>
          </p:cNvPr>
          <p:cNvPicPr>
            <a:picLocks noChangeAspect="1"/>
          </p:cNvPicPr>
          <p:nvPr/>
        </p:nvPicPr>
        <p:blipFill>
          <a:blip r:embed="rId3"/>
          <a:stretch>
            <a:fillRect/>
          </a:stretch>
        </p:blipFill>
        <p:spPr>
          <a:xfrm>
            <a:off x="6498036" y="1381434"/>
            <a:ext cx="5065102" cy="4619278"/>
          </a:xfrm>
          <a:prstGeom prst="rect">
            <a:avLst/>
          </a:prstGeom>
        </p:spPr>
      </p:pic>
      <p:sp>
        <p:nvSpPr>
          <p:cNvPr id="8" name="Footer Placeholder 45">
            <a:extLst>
              <a:ext uri="{FF2B5EF4-FFF2-40B4-BE49-F238E27FC236}">
                <a16:creationId xmlns:a16="http://schemas.microsoft.com/office/drawing/2014/main" id="{3FC50611-C003-4940-A9D0-3FA7C3A323B2}"/>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42787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8623-8A47-4F7B-9EF6-A7DF99F6747D}"/>
              </a:ext>
            </a:extLst>
          </p:cNvPr>
          <p:cNvSpPr txBox="1">
            <a:spLocks/>
          </p:cNvSpPr>
          <p:nvPr/>
        </p:nvSpPr>
        <p:spPr>
          <a:xfrm>
            <a:off x="310662" y="110829"/>
            <a:ext cx="10515600" cy="6574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5</a:t>
            </a:r>
          </a:p>
          <a:p>
            <a:endParaRPr lang="en-US" sz="3600" dirty="0">
              <a:latin typeface="Cooper Black" panose="0208090404030B020404" pitchFamily="18" charset="0"/>
            </a:endParaRPr>
          </a:p>
          <a:p>
            <a:endParaRPr lang="en-US" sz="3600" dirty="0">
              <a:latin typeface="Cooper Black" panose="0208090404030B020404" pitchFamily="18" charset="0"/>
            </a:endParaRPr>
          </a:p>
        </p:txBody>
      </p:sp>
      <p:sp>
        <p:nvSpPr>
          <p:cNvPr id="3" name="Content Placeholder 2">
            <a:extLst>
              <a:ext uri="{FF2B5EF4-FFF2-40B4-BE49-F238E27FC236}">
                <a16:creationId xmlns:a16="http://schemas.microsoft.com/office/drawing/2014/main" id="{36F3D242-056B-4C2A-AED1-9536EA1E6082}"/>
              </a:ext>
            </a:extLst>
          </p:cNvPr>
          <p:cNvSpPr txBox="1">
            <a:spLocks/>
          </p:cNvSpPr>
          <p:nvPr/>
        </p:nvSpPr>
        <p:spPr>
          <a:xfrm>
            <a:off x="310662" y="904725"/>
            <a:ext cx="10515600" cy="520974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Design simple a Fiori Application</a:t>
            </a:r>
          </a:p>
          <a:p>
            <a:pPr marL="342900" indent="-342900">
              <a:buFont typeface="Arial" panose="020B0604020202020204" pitchFamily="34" charset="0"/>
              <a:buAutoNum type="arabicPeriod"/>
            </a:pPr>
            <a:r>
              <a:rPr lang="en-US" sz="1800" dirty="0"/>
              <a:t>Create a webapp folder</a:t>
            </a:r>
          </a:p>
          <a:p>
            <a:pPr marL="0" indent="0">
              <a:buNone/>
            </a:pPr>
            <a:r>
              <a:rPr lang="en-US" sz="1800" dirty="0"/>
              <a:t>       1.1 Create Two folder as controller and view</a:t>
            </a:r>
          </a:p>
          <a:p>
            <a:pPr marL="0" indent="0">
              <a:buNone/>
            </a:pPr>
            <a:r>
              <a:rPr lang="en-US" sz="1800" dirty="0"/>
              <a:t>2. Controller and View section section </a:t>
            </a:r>
          </a:p>
          <a:p>
            <a:pPr marL="0" indent="0">
              <a:buNone/>
            </a:pPr>
            <a:r>
              <a:rPr lang="en-US" sz="1800" dirty="0"/>
              <a:t>       2.1 </a:t>
            </a:r>
            <a:r>
              <a:rPr lang="en-US" sz="1800" dirty="0">
                <a:hlinkClick r:id="rId2"/>
              </a:rPr>
              <a:t>App.controller.js</a:t>
            </a:r>
            <a:endParaRPr lang="en-US" sz="1800" dirty="0"/>
          </a:p>
          <a:p>
            <a:pPr marL="0" indent="0">
              <a:buNone/>
            </a:pPr>
            <a:r>
              <a:rPr lang="en-US" sz="1800" dirty="0"/>
              <a:t>       2.2 </a:t>
            </a:r>
            <a:r>
              <a:rPr lang="en-US" sz="1800" dirty="0">
                <a:hlinkClick r:id="rId3"/>
              </a:rPr>
              <a:t>BaseController.js </a:t>
            </a:r>
            <a:endParaRPr lang="en-US" sz="1800" dirty="0"/>
          </a:p>
          <a:p>
            <a:pPr marL="0" indent="0">
              <a:buNone/>
            </a:pPr>
            <a:r>
              <a:rPr lang="en-US" sz="1800" dirty="0"/>
              <a:t>       2.3  </a:t>
            </a:r>
            <a:r>
              <a:rPr lang="en-US" sz="1800" dirty="0">
                <a:hlinkClick r:id="rId4"/>
              </a:rPr>
              <a:t>View1 controller</a:t>
            </a:r>
            <a:endParaRPr lang="en-US" sz="1800" dirty="0"/>
          </a:p>
          <a:p>
            <a:pPr marL="0" indent="0">
              <a:buNone/>
            </a:pPr>
            <a:r>
              <a:rPr lang="en-US" sz="1800" dirty="0"/>
              <a:t>       2.4  </a:t>
            </a:r>
            <a:r>
              <a:rPr lang="en-US" sz="1800" dirty="0">
                <a:hlinkClick r:id="rId5"/>
              </a:rPr>
              <a:t>View2 Controller </a:t>
            </a:r>
            <a:endParaRPr lang="en-US" sz="1800" dirty="0"/>
          </a:p>
          <a:p>
            <a:pPr marL="0" indent="0">
              <a:buNone/>
            </a:pPr>
            <a:r>
              <a:rPr lang="en-US" sz="1800" dirty="0"/>
              <a:t>       2.5 </a:t>
            </a:r>
            <a:r>
              <a:rPr lang="en-US" sz="1800" dirty="0">
                <a:hlinkClick r:id="rId6"/>
              </a:rPr>
              <a:t>App.view.xml</a:t>
            </a:r>
            <a:endParaRPr lang="en-US" sz="1800" dirty="0"/>
          </a:p>
          <a:p>
            <a:pPr marL="0" indent="0">
              <a:buNone/>
            </a:pPr>
            <a:r>
              <a:rPr lang="en-US" sz="1800" dirty="0"/>
              <a:t>       2.6 </a:t>
            </a:r>
            <a:r>
              <a:rPr lang="en-US" sz="1800" dirty="0">
                <a:hlinkClick r:id="rId7"/>
              </a:rPr>
              <a:t>View1.view.xml</a:t>
            </a:r>
            <a:endParaRPr lang="en-US" sz="1800" dirty="0"/>
          </a:p>
          <a:p>
            <a:pPr marL="0" indent="0">
              <a:buNone/>
            </a:pPr>
            <a:r>
              <a:rPr lang="en-US" sz="1800" dirty="0"/>
              <a:t>       2.7 </a:t>
            </a:r>
            <a:r>
              <a:rPr lang="en-US" sz="1800" dirty="0">
                <a:hlinkClick r:id="rId8"/>
              </a:rPr>
              <a:t>View2.view.xml</a:t>
            </a:r>
            <a:endParaRPr lang="en-US" sz="1800" dirty="0"/>
          </a:p>
          <a:p>
            <a:pPr marL="0" indent="0">
              <a:buNone/>
            </a:pPr>
            <a:r>
              <a:rPr lang="en-US" sz="1800" dirty="0"/>
              <a:t> 3. </a:t>
            </a:r>
            <a:r>
              <a:rPr lang="en-US" sz="1800" dirty="0">
                <a:hlinkClick r:id="rId9"/>
              </a:rPr>
              <a:t>Component.js</a:t>
            </a:r>
            <a:endParaRPr lang="en-US" sz="1800" dirty="0"/>
          </a:p>
          <a:p>
            <a:pPr marL="0" indent="0">
              <a:buNone/>
            </a:pPr>
            <a:r>
              <a:rPr lang="en-US" sz="1800" dirty="0"/>
              <a:t> 4. </a:t>
            </a:r>
            <a:r>
              <a:rPr lang="en-US" sz="1800" dirty="0">
                <a:hlinkClick r:id="rId10"/>
              </a:rPr>
              <a:t>index.html</a:t>
            </a:r>
            <a:endParaRPr lang="en-US" sz="1800" dirty="0"/>
          </a:p>
        </p:txBody>
      </p:sp>
      <p:pic>
        <p:nvPicPr>
          <p:cNvPr id="4" name="Picture 3">
            <a:extLst>
              <a:ext uri="{FF2B5EF4-FFF2-40B4-BE49-F238E27FC236}">
                <a16:creationId xmlns:a16="http://schemas.microsoft.com/office/drawing/2014/main" id="{45C8B5AD-FE33-4241-9825-4B0BB0CE48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4653" y="108448"/>
            <a:ext cx="806194" cy="796277"/>
          </a:xfrm>
          <a:prstGeom prst="rect">
            <a:avLst/>
          </a:prstGeom>
        </p:spPr>
      </p:pic>
      <p:pic>
        <p:nvPicPr>
          <p:cNvPr id="6" name="Picture 2" descr="Free Vector | Professional programmer engineer writing code">
            <a:extLst>
              <a:ext uri="{FF2B5EF4-FFF2-40B4-BE49-F238E27FC236}">
                <a16:creationId xmlns:a16="http://schemas.microsoft.com/office/drawing/2014/main" id="{493B5F4D-A5F7-42CC-BBD6-C179DA7886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783" y="1235319"/>
            <a:ext cx="4470952" cy="43873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5">
            <a:extLst>
              <a:ext uri="{FF2B5EF4-FFF2-40B4-BE49-F238E27FC236}">
                <a16:creationId xmlns:a16="http://schemas.microsoft.com/office/drawing/2014/main" id="{812074BB-9E7B-49FE-99E6-4E1C470A4E66}"/>
              </a:ext>
            </a:extLst>
          </p:cNvPr>
          <p:cNvSpPr>
            <a:spLocks noGrp="1"/>
          </p:cNvSpPr>
          <p:nvPr>
            <p:ph type="ftr" sz="quarter" idx="11"/>
          </p:nvPr>
        </p:nvSpPr>
        <p:spPr>
          <a:xfrm>
            <a:off x="9562298" y="6593882"/>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72035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iny man in front of giant calendar cartoon illustration. Free Vector">
            <a:extLst>
              <a:ext uri="{FF2B5EF4-FFF2-40B4-BE49-F238E27FC236}">
                <a16:creationId xmlns:a16="http://schemas.microsoft.com/office/drawing/2014/main" id="{3492B43C-1568-41AE-99D3-F2C3DCE64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586" y="1297123"/>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4" y="188640"/>
            <a:ext cx="7773872"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Agenda</a:t>
            </a:r>
          </a:p>
        </p:txBody>
      </p:sp>
      <p:sp>
        <p:nvSpPr>
          <p:cNvPr id="7" name="Footer Placeholder 45">
            <a:extLst>
              <a:ext uri="{FF2B5EF4-FFF2-40B4-BE49-F238E27FC236}">
                <a16:creationId xmlns:a16="http://schemas.microsoft.com/office/drawing/2014/main" id="{B1E5499E-11CA-432D-9460-A2E488D7E717}"/>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9" name="TextBox 8">
            <a:extLst>
              <a:ext uri="{FF2B5EF4-FFF2-40B4-BE49-F238E27FC236}">
                <a16:creationId xmlns:a16="http://schemas.microsoft.com/office/drawing/2014/main" id="{37C93801-7A4B-457E-8FD4-307F6B7DF1C5}"/>
              </a:ext>
            </a:extLst>
          </p:cNvPr>
          <p:cNvSpPr txBox="1"/>
          <p:nvPr/>
        </p:nvSpPr>
        <p:spPr>
          <a:xfrm>
            <a:off x="261764" y="899721"/>
            <a:ext cx="5509927" cy="2862322"/>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Playing with Models</a:t>
            </a:r>
          </a:p>
          <a:p>
            <a:pPr marL="1200150" lvl="2" indent="-285750" algn="just">
              <a:buFont typeface="Wingdings" panose="05000000000000000000" pitchFamily="2" charset="2"/>
              <a:buChar char="§"/>
            </a:pPr>
            <a:r>
              <a:rPr lang="en-US" dirty="0"/>
              <a:t>Flip Model</a:t>
            </a:r>
          </a:p>
          <a:p>
            <a:pPr marL="1200150" lvl="2" indent="-285750" algn="just">
              <a:buFont typeface="Wingdings" panose="05000000000000000000" pitchFamily="2" charset="2"/>
              <a:buChar char="§"/>
            </a:pPr>
            <a:r>
              <a:rPr lang="en-US" dirty="0"/>
              <a:t>Delete Row</a:t>
            </a:r>
          </a:p>
          <a:p>
            <a:pPr marL="742950" lvl="1" indent="-285750" algn="just">
              <a:buFont typeface="Arial" panose="020B0604020202020204" pitchFamily="34" charset="0"/>
              <a:buChar char="•"/>
            </a:pPr>
            <a:r>
              <a:rPr lang="en-US" dirty="0"/>
              <a:t>XML Model</a:t>
            </a:r>
          </a:p>
          <a:p>
            <a:pPr marL="742950" lvl="1" indent="-285750" algn="just">
              <a:buFont typeface="Arial" panose="020B0604020202020204" pitchFamily="34" charset="0"/>
              <a:buChar char="•"/>
            </a:pPr>
            <a:r>
              <a:rPr lang="en-US" dirty="0"/>
              <a:t>Resource Model</a:t>
            </a:r>
          </a:p>
          <a:p>
            <a:pPr lvl="1" algn="just"/>
            <a:r>
              <a:rPr lang="en-US" dirty="0"/>
              <a:t>-------break-------</a:t>
            </a:r>
          </a:p>
          <a:p>
            <a:pPr marL="742950" lvl="1" indent="-285750" algn="just">
              <a:buFont typeface="Arial" panose="020B0604020202020204" pitchFamily="34" charset="0"/>
              <a:buChar char="•"/>
            </a:pPr>
            <a:r>
              <a:rPr lang="en-US" dirty="0"/>
              <a:t>Introduction to Fiori</a:t>
            </a:r>
          </a:p>
          <a:p>
            <a:pPr marL="742950" lvl="1" indent="-285750" algn="just">
              <a:buFont typeface="Arial" panose="020B0604020202020204" pitchFamily="34" charset="0"/>
              <a:buChar char="•"/>
            </a:pPr>
            <a:r>
              <a:rPr lang="en-US" dirty="0"/>
              <a:t>Structure of Fiori App</a:t>
            </a:r>
          </a:p>
          <a:p>
            <a:pPr marL="742950" lvl="1" indent="-285750" algn="just">
              <a:buFont typeface="Arial" panose="020B0604020202020204" pitchFamily="34" charset="0"/>
              <a:buChar char="•"/>
            </a:pPr>
            <a:r>
              <a:rPr lang="en-US" dirty="0"/>
              <a:t>Component.js</a:t>
            </a:r>
          </a:p>
          <a:p>
            <a:pPr marL="742950" lvl="1" indent="-285750" algn="just">
              <a:buFont typeface="Arial" panose="020B0604020202020204" pitchFamily="34" charset="0"/>
              <a:buChar char="•"/>
            </a:pPr>
            <a:r>
              <a:rPr lang="en-US" dirty="0"/>
              <a:t>Crating First Fiori App with Component.js</a:t>
            </a:r>
          </a:p>
        </p:txBody>
      </p:sp>
    </p:spTree>
    <p:extLst>
      <p:ext uri="{BB962C8B-B14F-4D97-AF65-F5344CB8AC3E}">
        <p14:creationId xmlns:p14="http://schemas.microsoft.com/office/powerpoint/2010/main" val="369741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1" y="0"/>
            <a:ext cx="12192001" cy="6858000"/>
          </a:xfrm>
          <a:prstGeom prst="roundRect">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335911" y="337883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9</a:t>
            </a:r>
          </a:p>
        </p:txBody>
      </p:sp>
    </p:spTree>
    <p:extLst>
      <p:ext uri="{BB962C8B-B14F-4D97-AF65-F5344CB8AC3E}">
        <p14:creationId xmlns:p14="http://schemas.microsoft.com/office/powerpoint/2010/main" val="3991243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8" name="Picture 4" descr="Free Vector | Flat people with question marks background">
            <a:extLst>
              <a:ext uri="{FF2B5EF4-FFF2-40B4-BE49-F238E27FC236}">
                <a16:creationId xmlns:a16="http://schemas.microsoft.com/office/drawing/2014/main" id="{A5F7A257-FE6A-4488-A4B4-57FAC4ADA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22246"/>
          <a:stretch/>
        </p:blipFill>
        <p:spPr bwMode="auto">
          <a:xfrm>
            <a:off x="1848418" y="639706"/>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8D93EE-C9D6-434C-B329-542C660DC1A9}"/>
              </a:ext>
            </a:extLst>
          </p:cNvPr>
          <p:cNvSpPr txBox="1"/>
          <p:nvPr/>
        </p:nvSpPr>
        <p:spPr>
          <a:xfrm>
            <a:off x="4113541" y="875489"/>
            <a:ext cx="3964918" cy="769441"/>
          </a:xfrm>
          <a:prstGeom prst="rect">
            <a:avLst/>
          </a:prstGeom>
          <a:noFill/>
        </p:spPr>
        <p:txBody>
          <a:bodyPr wrap="square" rtlCol="0">
            <a:spAutoFit/>
          </a:bodyPr>
          <a:lstStyle/>
          <a:p>
            <a:pPr algn="ctr"/>
            <a:r>
              <a:rPr lang="en-US" sz="4400" b="1" dirty="0"/>
              <a:t>Any Questions ?</a:t>
            </a:r>
          </a:p>
        </p:txBody>
      </p:sp>
    </p:spTree>
    <p:extLst>
      <p:ext uri="{BB962C8B-B14F-4D97-AF65-F5344CB8AC3E}">
        <p14:creationId xmlns:p14="http://schemas.microsoft.com/office/powerpoint/2010/main" val="198421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dirty="0"/>
              <a:t>Content</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409068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algn="just"/>
            <a:r>
              <a:rPr lang="en-US" b="1" dirty="0"/>
              <a:t>Example 1:- Flip Model</a:t>
            </a:r>
          </a:p>
          <a:p>
            <a:pPr algn="just"/>
            <a:r>
              <a:rPr lang="en-US" dirty="0"/>
              <a:t>Now, we will see a few more examples related to the models.</a:t>
            </a:r>
          </a:p>
          <a:p>
            <a:pPr algn="just"/>
            <a:r>
              <a:rPr lang="en-US" dirty="0"/>
              <a:t>So we have a use case here, we want a button on the UI, on press of that button, the model bind with the table will be flipped with another model.</a:t>
            </a:r>
          </a:p>
          <a:p>
            <a:pPr algn="just"/>
            <a:r>
              <a:rPr lang="en-US" dirty="0"/>
              <a:t>Flow to Flip the model:-</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3" name="Rectangle: Rounded Corners 2">
            <a:extLst>
              <a:ext uri="{FF2B5EF4-FFF2-40B4-BE49-F238E27FC236}">
                <a16:creationId xmlns:a16="http://schemas.microsoft.com/office/drawing/2014/main" id="{8327DFEA-8868-4065-BCF4-0F3065076067}"/>
              </a:ext>
            </a:extLst>
          </p:cNvPr>
          <p:cNvSpPr/>
          <p:nvPr/>
        </p:nvSpPr>
        <p:spPr>
          <a:xfrm>
            <a:off x="486381" y="279683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Sample.json</a:t>
            </a:r>
          </a:p>
        </p:txBody>
      </p:sp>
      <p:sp>
        <p:nvSpPr>
          <p:cNvPr id="10" name="Rectangle: Rounded Corners 9">
            <a:extLst>
              <a:ext uri="{FF2B5EF4-FFF2-40B4-BE49-F238E27FC236}">
                <a16:creationId xmlns:a16="http://schemas.microsoft.com/office/drawing/2014/main" id="{E9776045-4733-4E82-8E46-56129ABD993A}"/>
              </a:ext>
            </a:extLst>
          </p:cNvPr>
          <p:cNvSpPr/>
          <p:nvPr/>
        </p:nvSpPr>
        <p:spPr>
          <a:xfrm>
            <a:off x="486382" y="4889770"/>
            <a:ext cx="1400783" cy="83657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data.json</a:t>
            </a:r>
          </a:p>
        </p:txBody>
      </p:sp>
      <p:sp>
        <p:nvSpPr>
          <p:cNvPr id="11" name="Oval 10">
            <a:extLst>
              <a:ext uri="{FF2B5EF4-FFF2-40B4-BE49-F238E27FC236}">
                <a16:creationId xmlns:a16="http://schemas.microsoft.com/office/drawing/2014/main" id="{0015B337-7D21-4A43-B117-7C3664AB9BDE}"/>
              </a:ext>
            </a:extLst>
          </p:cNvPr>
          <p:cNvSpPr/>
          <p:nvPr/>
        </p:nvSpPr>
        <p:spPr>
          <a:xfrm>
            <a:off x="2957209" y="2838236"/>
            <a:ext cx="1605064"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a:t>
            </a:r>
          </a:p>
        </p:txBody>
      </p:sp>
      <p:sp>
        <p:nvSpPr>
          <p:cNvPr id="12" name="Oval 11">
            <a:extLst>
              <a:ext uri="{FF2B5EF4-FFF2-40B4-BE49-F238E27FC236}">
                <a16:creationId xmlns:a16="http://schemas.microsoft.com/office/drawing/2014/main" id="{3DE44666-C0DC-4044-97A7-D4AEF0730E06}"/>
              </a:ext>
            </a:extLst>
          </p:cNvPr>
          <p:cNvSpPr/>
          <p:nvPr/>
        </p:nvSpPr>
        <p:spPr>
          <a:xfrm>
            <a:off x="2957210" y="4931176"/>
            <a:ext cx="1605063" cy="75376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dirty="0"/>
              <a:t>oModelGot</a:t>
            </a:r>
          </a:p>
        </p:txBody>
      </p:sp>
      <p:cxnSp>
        <p:nvCxnSpPr>
          <p:cNvPr id="14" name="Straight Arrow Connector 13">
            <a:extLst>
              <a:ext uri="{FF2B5EF4-FFF2-40B4-BE49-F238E27FC236}">
                <a16:creationId xmlns:a16="http://schemas.microsoft.com/office/drawing/2014/main" id="{398130BF-E55A-4105-B978-D113BBD4453F}"/>
              </a:ext>
            </a:extLst>
          </p:cNvPr>
          <p:cNvCxnSpPr>
            <a:stCxn id="3" idx="3"/>
            <a:endCxn id="11" idx="2"/>
          </p:cNvCxnSpPr>
          <p:nvPr/>
        </p:nvCxnSpPr>
        <p:spPr>
          <a:xfrm flipV="1">
            <a:off x="1887164" y="321511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22D548-C851-4564-BE50-7FB9D4B617E4}"/>
              </a:ext>
            </a:extLst>
          </p:cNvPr>
          <p:cNvCxnSpPr>
            <a:stCxn id="10" idx="3"/>
            <a:endCxn id="12" idx="2"/>
          </p:cNvCxnSpPr>
          <p:nvPr/>
        </p:nvCxnSpPr>
        <p:spPr>
          <a:xfrm flipV="1">
            <a:off x="1887165" y="5308059"/>
            <a:ext cx="107004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A7FC76-7BF7-4104-886C-A840F8A90584}"/>
              </a:ext>
            </a:extLst>
          </p:cNvPr>
          <p:cNvSpPr txBox="1"/>
          <p:nvPr/>
        </p:nvSpPr>
        <p:spPr>
          <a:xfrm>
            <a:off x="2062264" y="2645923"/>
            <a:ext cx="894945" cy="646331"/>
          </a:xfrm>
          <a:prstGeom prst="rect">
            <a:avLst/>
          </a:prstGeom>
          <a:noFill/>
        </p:spPr>
        <p:txBody>
          <a:bodyPr wrap="square" rtlCol="0">
            <a:spAutoFit/>
          </a:bodyPr>
          <a:lstStyle/>
          <a:p>
            <a:r>
              <a:rPr lang="en-US" dirty="0"/>
              <a:t>Load Data</a:t>
            </a:r>
          </a:p>
        </p:txBody>
      </p:sp>
      <p:sp>
        <p:nvSpPr>
          <p:cNvPr id="18" name="TextBox 17">
            <a:extLst>
              <a:ext uri="{FF2B5EF4-FFF2-40B4-BE49-F238E27FC236}">
                <a16:creationId xmlns:a16="http://schemas.microsoft.com/office/drawing/2014/main" id="{D177602D-595D-4968-B7A3-177E14CB9994}"/>
              </a:ext>
            </a:extLst>
          </p:cNvPr>
          <p:cNvSpPr txBox="1"/>
          <p:nvPr/>
        </p:nvSpPr>
        <p:spPr>
          <a:xfrm>
            <a:off x="2062264" y="4731889"/>
            <a:ext cx="894945" cy="646331"/>
          </a:xfrm>
          <a:prstGeom prst="rect">
            <a:avLst/>
          </a:prstGeom>
          <a:noFill/>
        </p:spPr>
        <p:txBody>
          <a:bodyPr wrap="square" rtlCol="0">
            <a:spAutoFit/>
          </a:bodyPr>
          <a:lstStyle/>
          <a:p>
            <a:r>
              <a:rPr lang="en-US" dirty="0"/>
              <a:t>Load Data</a:t>
            </a:r>
          </a:p>
        </p:txBody>
      </p:sp>
      <p:sp>
        <p:nvSpPr>
          <p:cNvPr id="19" name="TextBox 18">
            <a:extLst>
              <a:ext uri="{FF2B5EF4-FFF2-40B4-BE49-F238E27FC236}">
                <a16:creationId xmlns:a16="http://schemas.microsoft.com/office/drawing/2014/main" id="{C52338FE-3178-4330-BEEA-D764C8BDA937}"/>
              </a:ext>
            </a:extLst>
          </p:cNvPr>
          <p:cNvSpPr txBox="1"/>
          <p:nvPr/>
        </p:nvSpPr>
        <p:spPr>
          <a:xfrm>
            <a:off x="4883285" y="2969088"/>
            <a:ext cx="2665380" cy="523220"/>
          </a:xfrm>
          <a:prstGeom prst="rect">
            <a:avLst/>
          </a:prstGeom>
          <a:noFill/>
          <a:ln>
            <a:solidFill>
              <a:srgbClr val="00B0F0"/>
            </a:solidFill>
          </a:ln>
        </p:spPr>
        <p:txBody>
          <a:bodyPr wrap="square" rtlCol="0">
            <a:spAutoFit/>
          </a:bodyPr>
          <a:lstStyle/>
          <a:p>
            <a:r>
              <a:rPr lang="en-US" sz="1400" dirty="0"/>
              <a:t>sap.ui.getCore().setModel(oModel);</a:t>
            </a:r>
          </a:p>
        </p:txBody>
      </p:sp>
      <p:cxnSp>
        <p:nvCxnSpPr>
          <p:cNvPr id="21" name="Connector: Curved 20">
            <a:extLst>
              <a:ext uri="{FF2B5EF4-FFF2-40B4-BE49-F238E27FC236}">
                <a16:creationId xmlns:a16="http://schemas.microsoft.com/office/drawing/2014/main" id="{39BC3F87-9B9A-4F31-BFD4-7A84251768BC}"/>
              </a:ext>
            </a:extLst>
          </p:cNvPr>
          <p:cNvCxnSpPr>
            <a:cxnSpLocks/>
            <a:stCxn id="11" idx="0"/>
            <a:endCxn id="19" idx="0"/>
          </p:cNvCxnSpPr>
          <p:nvPr/>
        </p:nvCxnSpPr>
        <p:spPr>
          <a:xfrm rot="16200000" flipH="1">
            <a:off x="4922432" y="1675545"/>
            <a:ext cx="130852" cy="2456234"/>
          </a:xfrm>
          <a:prstGeom prst="curvedConnector3">
            <a:avLst>
              <a:gd name="adj1" fmla="val -17470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E33CBA0-AC29-4C76-8926-6A58BF51DD44}"/>
              </a:ext>
            </a:extLst>
          </p:cNvPr>
          <p:cNvSpPr txBox="1"/>
          <p:nvPr/>
        </p:nvSpPr>
        <p:spPr>
          <a:xfrm>
            <a:off x="4134256" y="2276384"/>
            <a:ext cx="2334639" cy="369332"/>
          </a:xfrm>
          <a:prstGeom prst="rect">
            <a:avLst/>
          </a:prstGeom>
          <a:noFill/>
        </p:spPr>
        <p:txBody>
          <a:bodyPr wrap="square" rtlCol="0">
            <a:spAutoFit/>
          </a:bodyPr>
          <a:lstStyle/>
          <a:p>
            <a:r>
              <a:rPr lang="en-US" dirty="0"/>
              <a:t>Set as default model</a:t>
            </a:r>
          </a:p>
        </p:txBody>
      </p:sp>
      <p:sp>
        <p:nvSpPr>
          <p:cNvPr id="24" name="TextBox 23">
            <a:extLst>
              <a:ext uri="{FF2B5EF4-FFF2-40B4-BE49-F238E27FC236}">
                <a16:creationId xmlns:a16="http://schemas.microsoft.com/office/drawing/2014/main" id="{2A50E4C1-6ACB-4EB3-A71E-6EB243C46E7D}"/>
              </a:ext>
            </a:extLst>
          </p:cNvPr>
          <p:cNvSpPr txBox="1"/>
          <p:nvPr/>
        </p:nvSpPr>
        <p:spPr>
          <a:xfrm>
            <a:off x="4883284" y="5062950"/>
            <a:ext cx="2665380" cy="523220"/>
          </a:xfrm>
          <a:prstGeom prst="rect">
            <a:avLst/>
          </a:prstGeom>
          <a:noFill/>
          <a:ln>
            <a:solidFill>
              <a:srgbClr val="00B050"/>
            </a:solidFill>
          </a:ln>
        </p:spPr>
        <p:txBody>
          <a:bodyPr wrap="square" rtlCol="0">
            <a:spAutoFit/>
          </a:bodyPr>
          <a:lstStyle/>
          <a:p>
            <a:r>
              <a:rPr lang="en-US" sz="1400" dirty="0"/>
              <a:t>sap.ui.getCore().setModel(oModelGot, “got”);</a:t>
            </a:r>
          </a:p>
        </p:txBody>
      </p:sp>
      <p:cxnSp>
        <p:nvCxnSpPr>
          <p:cNvPr id="28" name="Connector: Curved 27">
            <a:extLst>
              <a:ext uri="{FF2B5EF4-FFF2-40B4-BE49-F238E27FC236}">
                <a16:creationId xmlns:a16="http://schemas.microsoft.com/office/drawing/2014/main" id="{1046DF36-1FCB-4096-AD8E-C3BB619CE8CB}"/>
              </a:ext>
            </a:extLst>
          </p:cNvPr>
          <p:cNvCxnSpPr>
            <a:stCxn id="12" idx="4"/>
            <a:endCxn id="24" idx="2"/>
          </p:cNvCxnSpPr>
          <p:nvPr/>
        </p:nvCxnSpPr>
        <p:spPr>
          <a:xfrm rot="5400000" flipH="1" flipV="1">
            <a:off x="4938472" y="4407440"/>
            <a:ext cx="98772" cy="2456232"/>
          </a:xfrm>
          <a:prstGeom prst="curvedConnector3">
            <a:avLst>
              <a:gd name="adj1" fmla="val -23144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30BE7A1-7DAD-4774-B2E4-69BAA4A33CE6}"/>
              </a:ext>
            </a:extLst>
          </p:cNvPr>
          <p:cNvSpPr txBox="1"/>
          <p:nvPr/>
        </p:nvSpPr>
        <p:spPr>
          <a:xfrm>
            <a:off x="4134256" y="5911100"/>
            <a:ext cx="3112851" cy="369332"/>
          </a:xfrm>
          <a:prstGeom prst="rect">
            <a:avLst/>
          </a:prstGeom>
          <a:noFill/>
        </p:spPr>
        <p:txBody>
          <a:bodyPr wrap="square" rtlCol="0">
            <a:spAutoFit/>
          </a:bodyPr>
          <a:lstStyle/>
          <a:p>
            <a:r>
              <a:rPr lang="en-US" dirty="0"/>
              <a:t>Set as named model “got”</a:t>
            </a:r>
          </a:p>
        </p:txBody>
      </p:sp>
      <p:sp>
        <p:nvSpPr>
          <p:cNvPr id="33" name="Rectangle: Rounded Corners 32">
            <a:extLst>
              <a:ext uri="{FF2B5EF4-FFF2-40B4-BE49-F238E27FC236}">
                <a16:creationId xmlns:a16="http://schemas.microsoft.com/office/drawing/2014/main" id="{66D354DF-5D6C-4322-8B5E-8495E21020AC}"/>
              </a:ext>
            </a:extLst>
          </p:cNvPr>
          <p:cNvSpPr/>
          <p:nvPr/>
        </p:nvSpPr>
        <p:spPr>
          <a:xfrm>
            <a:off x="8356754" y="2295568"/>
            <a:ext cx="1566153" cy="12563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37" name="Connector: Curved 36">
            <a:extLst>
              <a:ext uri="{FF2B5EF4-FFF2-40B4-BE49-F238E27FC236}">
                <a16:creationId xmlns:a16="http://schemas.microsoft.com/office/drawing/2014/main" id="{6D8DFEC0-91AC-44BC-BB33-89222F9AA59C}"/>
              </a:ext>
            </a:extLst>
          </p:cNvPr>
          <p:cNvCxnSpPr>
            <a:cxnSpLocks/>
            <a:stCxn id="19" idx="3"/>
            <a:endCxn id="33" idx="1"/>
          </p:cNvCxnSpPr>
          <p:nvPr/>
        </p:nvCxnSpPr>
        <p:spPr>
          <a:xfrm flipV="1">
            <a:off x="7548665" y="2923749"/>
            <a:ext cx="808089" cy="3069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F7F5FD9-A708-4A0C-9615-D30D37B2A1A2}"/>
              </a:ext>
            </a:extLst>
          </p:cNvPr>
          <p:cNvSpPr txBox="1"/>
          <p:nvPr/>
        </p:nvSpPr>
        <p:spPr>
          <a:xfrm>
            <a:off x="9922907" y="2480234"/>
            <a:ext cx="1915663" cy="923330"/>
          </a:xfrm>
          <a:prstGeom prst="rect">
            <a:avLst/>
          </a:prstGeom>
          <a:noFill/>
        </p:spPr>
        <p:txBody>
          <a:bodyPr wrap="square" rtlCol="0">
            <a:spAutoFit/>
          </a:bodyPr>
          <a:lstStyle/>
          <a:p>
            <a:r>
              <a:rPr lang="en-US" dirty="0"/>
              <a:t>The View is always bind to the default model.</a:t>
            </a:r>
          </a:p>
        </p:txBody>
      </p:sp>
      <p:sp>
        <p:nvSpPr>
          <p:cNvPr id="44" name="Rectangle: Rounded Corners 43">
            <a:extLst>
              <a:ext uri="{FF2B5EF4-FFF2-40B4-BE49-F238E27FC236}">
                <a16:creationId xmlns:a16="http://schemas.microsoft.com/office/drawing/2014/main" id="{6E6E7663-B681-4EB9-A762-6CC14DEB980B}"/>
              </a:ext>
            </a:extLst>
          </p:cNvPr>
          <p:cNvSpPr/>
          <p:nvPr/>
        </p:nvSpPr>
        <p:spPr>
          <a:xfrm>
            <a:off x="7971814" y="5169075"/>
            <a:ext cx="1400783" cy="418290"/>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Flip Model</a:t>
            </a:r>
          </a:p>
        </p:txBody>
      </p:sp>
      <p:sp>
        <p:nvSpPr>
          <p:cNvPr id="45" name="TextBox 44">
            <a:extLst>
              <a:ext uri="{FF2B5EF4-FFF2-40B4-BE49-F238E27FC236}">
                <a16:creationId xmlns:a16="http://schemas.microsoft.com/office/drawing/2014/main" id="{A66E9C98-F9D8-4733-8D36-4467ACAE3ADA}"/>
              </a:ext>
            </a:extLst>
          </p:cNvPr>
          <p:cNvSpPr txBox="1"/>
          <p:nvPr/>
        </p:nvSpPr>
        <p:spPr>
          <a:xfrm>
            <a:off x="9494197" y="4652184"/>
            <a:ext cx="2266544" cy="1754326"/>
          </a:xfrm>
          <a:prstGeom prst="rect">
            <a:avLst/>
          </a:prstGeom>
          <a:noFill/>
        </p:spPr>
        <p:txBody>
          <a:bodyPr wrap="square" rtlCol="0">
            <a:spAutoFit/>
          </a:bodyPr>
          <a:lstStyle/>
          <a:p>
            <a:r>
              <a:rPr lang="en-US" dirty="0"/>
              <a:t>When the flip model button is pressed the then oModel is set to Named model “got” and oModelGot is set as default.</a:t>
            </a:r>
          </a:p>
        </p:txBody>
      </p:sp>
      <p:cxnSp>
        <p:nvCxnSpPr>
          <p:cNvPr id="47" name="Straight Arrow Connector 46">
            <a:extLst>
              <a:ext uri="{FF2B5EF4-FFF2-40B4-BE49-F238E27FC236}">
                <a16:creationId xmlns:a16="http://schemas.microsoft.com/office/drawing/2014/main" id="{925927D5-ADCB-4590-A15F-D9D8E41C094B}"/>
              </a:ext>
            </a:extLst>
          </p:cNvPr>
          <p:cNvCxnSpPr>
            <a:cxnSpLocks/>
            <a:stCxn id="11" idx="3"/>
            <a:endCxn id="55" idx="1"/>
          </p:cNvCxnSpPr>
          <p:nvPr/>
        </p:nvCxnSpPr>
        <p:spPr>
          <a:xfrm>
            <a:off x="3192265" y="3481616"/>
            <a:ext cx="1686160" cy="11543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A939E3A-BCA9-491A-89E4-8ED0446AA44C}"/>
              </a:ext>
            </a:extLst>
          </p:cNvPr>
          <p:cNvCxnSpPr>
            <a:cxnSpLocks/>
            <a:stCxn id="12" idx="1"/>
            <a:endCxn id="60" idx="1"/>
          </p:cNvCxnSpPr>
          <p:nvPr/>
        </p:nvCxnSpPr>
        <p:spPr>
          <a:xfrm flipV="1">
            <a:off x="3192266" y="3917630"/>
            <a:ext cx="1691019" cy="11239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1" name="Connector: Elbow 50">
            <a:extLst>
              <a:ext uri="{FF2B5EF4-FFF2-40B4-BE49-F238E27FC236}">
                <a16:creationId xmlns:a16="http://schemas.microsoft.com/office/drawing/2014/main" id="{6A419F9D-92E8-4BF0-9CA8-ED149AE4A048}"/>
              </a:ext>
            </a:extLst>
          </p:cNvPr>
          <p:cNvCxnSpPr>
            <a:cxnSpLocks/>
            <a:endCxn id="71" idx="1"/>
          </p:cNvCxnSpPr>
          <p:nvPr/>
        </p:nvCxnSpPr>
        <p:spPr>
          <a:xfrm rot="16200000" flipV="1">
            <a:off x="7782601" y="4279469"/>
            <a:ext cx="911022" cy="868191"/>
          </a:xfrm>
          <a:prstGeom prst="bentConnector4">
            <a:avLst>
              <a:gd name="adj1" fmla="val 99871"/>
              <a:gd name="adj2" fmla="val 16245"/>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B2B46F1-3AA7-4D8B-8292-F7D76D635223}"/>
              </a:ext>
            </a:extLst>
          </p:cNvPr>
          <p:cNvSpPr txBox="1"/>
          <p:nvPr/>
        </p:nvSpPr>
        <p:spPr>
          <a:xfrm>
            <a:off x="7808876" y="3903964"/>
            <a:ext cx="1726658" cy="369332"/>
          </a:xfrm>
          <a:prstGeom prst="rect">
            <a:avLst/>
          </a:prstGeom>
          <a:noFill/>
        </p:spPr>
        <p:txBody>
          <a:bodyPr wrap="square" rtlCol="0">
            <a:spAutoFit/>
          </a:bodyPr>
          <a:lstStyle/>
          <a:p>
            <a:r>
              <a:rPr lang="en-US" dirty="0"/>
              <a:t>on Button Press</a:t>
            </a:r>
          </a:p>
        </p:txBody>
      </p:sp>
      <p:sp>
        <p:nvSpPr>
          <p:cNvPr id="55" name="TextBox 54">
            <a:extLst>
              <a:ext uri="{FF2B5EF4-FFF2-40B4-BE49-F238E27FC236}">
                <a16:creationId xmlns:a16="http://schemas.microsoft.com/office/drawing/2014/main" id="{18A542EB-E826-4E1E-91DE-F074B8A3070B}"/>
              </a:ext>
            </a:extLst>
          </p:cNvPr>
          <p:cNvSpPr txBox="1"/>
          <p:nvPr/>
        </p:nvSpPr>
        <p:spPr>
          <a:xfrm>
            <a:off x="4878425" y="4374334"/>
            <a:ext cx="2665380" cy="523220"/>
          </a:xfrm>
          <a:prstGeom prst="rect">
            <a:avLst/>
          </a:prstGeom>
          <a:noFill/>
          <a:ln>
            <a:solidFill>
              <a:srgbClr val="00B050"/>
            </a:solidFill>
          </a:ln>
        </p:spPr>
        <p:txBody>
          <a:bodyPr wrap="square" rtlCol="0">
            <a:spAutoFit/>
          </a:bodyPr>
          <a:lstStyle/>
          <a:p>
            <a:r>
              <a:rPr lang="en-US" sz="1400" dirty="0"/>
              <a:t>sap.ui.getCore().setModel(oModel, “got”);</a:t>
            </a:r>
          </a:p>
        </p:txBody>
      </p:sp>
      <p:sp>
        <p:nvSpPr>
          <p:cNvPr id="60" name="TextBox 59">
            <a:extLst>
              <a:ext uri="{FF2B5EF4-FFF2-40B4-BE49-F238E27FC236}">
                <a16:creationId xmlns:a16="http://schemas.microsoft.com/office/drawing/2014/main" id="{5C5B990D-F2E9-4985-8A51-0EBE30EB02A5}"/>
              </a:ext>
            </a:extLst>
          </p:cNvPr>
          <p:cNvSpPr txBox="1"/>
          <p:nvPr/>
        </p:nvSpPr>
        <p:spPr>
          <a:xfrm>
            <a:off x="4883285" y="3656020"/>
            <a:ext cx="2665380" cy="523220"/>
          </a:xfrm>
          <a:prstGeom prst="rect">
            <a:avLst/>
          </a:prstGeom>
          <a:noFill/>
          <a:ln>
            <a:solidFill>
              <a:srgbClr val="00B0F0"/>
            </a:solidFill>
          </a:ln>
        </p:spPr>
        <p:txBody>
          <a:bodyPr wrap="square" rtlCol="0">
            <a:spAutoFit/>
          </a:bodyPr>
          <a:lstStyle/>
          <a:p>
            <a:r>
              <a:rPr lang="en-US" sz="1400" dirty="0"/>
              <a:t>sap.ui.getCore().setModel(oModelGot);</a:t>
            </a:r>
          </a:p>
        </p:txBody>
      </p:sp>
      <p:sp>
        <p:nvSpPr>
          <p:cNvPr id="71" name="Right Brace 70">
            <a:extLst>
              <a:ext uri="{FF2B5EF4-FFF2-40B4-BE49-F238E27FC236}">
                <a16:creationId xmlns:a16="http://schemas.microsoft.com/office/drawing/2014/main" id="{4D807420-ABE5-477D-A999-F13D791961BD}"/>
              </a:ext>
            </a:extLst>
          </p:cNvPr>
          <p:cNvSpPr/>
          <p:nvPr/>
        </p:nvSpPr>
        <p:spPr>
          <a:xfrm>
            <a:off x="7543805" y="3551929"/>
            <a:ext cx="260211" cy="14122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17547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E9201B9-A1D0-40B5-8831-3C2FAADDB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377" y="1986354"/>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1</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75432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 this exercise we will perform the example which we have discussed in previous slide.</a:t>
            </a:r>
          </a:p>
          <a:p>
            <a:pPr marL="285750" indent="-285750" algn="just">
              <a:buFont typeface="Wingdings" panose="05000000000000000000" pitchFamily="2" charset="2"/>
              <a:buChar char="§"/>
            </a:pPr>
            <a:r>
              <a:rPr lang="en-US" dirty="0"/>
              <a:t>We will add a button to flip the model</a:t>
            </a:r>
          </a:p>
          <a:p>
            <a:pPr marL="285750" indent="-285750" algn="just">
              <a:buFont typeface="Wingdings" panose="05000000000000000000" pitchFamily="2" charset="2"/>
              <a:buChar char="§"/>
            </a:pPr>
            <a:endParaRPr lang="en-US" dirty="0"/>
          </a:p>
          <a:p>
            <a:pPr algn="just"/>
            <a:r>
              <a:rPr lang="en-US" dirty="0"/>
              <a:t>Exercise code:-</a:t>
            </a:r>
          </a:p>
          <a:p>
            <a:pPr marL="285750" indent="-285750">
              <a:buFont typeface="Wingdings" panose="05000000000000000000" pitchFamily="2" charset="2"/>
              <a:buChar char="§"/>
            </a:pPr>
            <a:r>
              <a:rPr lang="en-US" dirty="0">
                <a:hlinkClick r:id="rId4"/>
              </a:rPr>
              <a:t>MyXML.view.xml</a:t>
            </a:r>
            <a:endParaRPr lang="en-US" dirty="0"/>
          </a:p>
          <a:p>
            <a:pPr marL="285750" indent="-285750">
              <a:buFont typeface="Wingdings" panose="05000000000000000000" pitchFamily="2" charset="2"/>
              <a:buChar char="§"/>
            </a:pPr>
            <a:r>
              <a:rPr lang="en-US" dirty="0">
                <a:hlinkClick r:id="rId5"/>
              </a:rPr>
              <a:t>MyXML.controller.js</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158568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Playing with Models continue…</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923330"/>
          </a:xfrm>
          <a:prstGeom prst="rect">
            <a:avLst/>
          </a:prstGeom>
          <a:noFill/>
        </p:spPr>
        <p:txBody>
          <a:bodyPr wrap="square" rtlCol="0">
            <a:spAutoFit/>
          </a:bodyPr>
          <a:lstStyle/>
          <a:p>
            <a:pPr algn="just"/>
            <a:r>
              <a:rPr lang="en-US" b="1" dirty="0"/>
              <a:t>Example 2:- Delete Row</a:t>
            </a:r>
          </a:p>
          <a:p>
            <a:pPr algn="just"/>
            <a:r>
              <a:rPr lang="en-US" dirty="0"/>
              <a:t>Now, we will add Delete button on top of the Table, on press of the Delete button the selected row will be deleted form the table and if No row is selected a Message Toast will be shown to select a row.</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84BF1F5E-0B00-491B-8486-7D39690E47EF}"/>
              </a:ext>
            </a:extLst>
          </p:cNvPr>
          <p:cNvPicPr>
            <a:picLocks noChangeAspect="1"/>
          </p:cNvPicPr>
          <p:nvPr/>
        </p:nvPicPr>
        <p:blipFill>
          <a:blip r:embed="rId3"/>
          <a:stretch>
            <a:fillRect/>
          </a:stretch>
        </p:blipFill>
        <p:spPr>
          <a:xfrm>
            <a:off x="6183650" y="1943682"/>
            <a:ext cx="5555377" cy="1615058"/>
          </a:xfrm>
          <a:prstGeom prst="rect">
            <a:avLst/>
          </a:prstGeom>
        </p:spPr>
      </p:pic>
      <p:sp>
        <p:nvSpPr>
          <p:cNvPr id="2" name="TextBox 1">
            <a:extLst>
              <a:ext uri="{FF2B5EF4-FFF2-40B4-BE49-F238E27FC236}">
                <a16:creationId xmlns:a16="http://schemas.microsoft.com/office/drawing/2014/main" id="{0499A417-D4B7-4373-A0D3-45B36C7F3AC9}"/>
              </a:ext>
            </a:extLst>
          </p:cNvPr>
          <p:cNvSpPr txBox="1"/>
          <p:nvPr/>
        </p:nvSpPr>
        <p:spPr>
          <a:xfrm>
            <a:off x="261763" y="1823051"/>
            <a:ext cx="3550596" cy="369332"/>
          </a:xfrm>
          <a:prstGeom prst="rect">
            <a:avLst/>
          </a:prstGeom>
          <a:noFill/>
        </p:spPr>
        <p:txBody>
          <a:bodyPr wrap="square" rtlCol="0">
            <a:spAutoFit/>
          </a:bodyPr>
          <a:lstStyle/>
          <a:p>
            <a:r>
              <a:rPr lang="en-US" dirty="0"/>
              <a:t>Flow to perform this task:-</a:t>
            </a:r>
          </a:p>
        </p:txBody>
      </p:sp>
      <p:sp>
        <p:nvSpPr>
          <p:cNvPr id="8" name="Rectangle: Rounded Corners 7">
            <a:extLst>
              <a:ext uri="{FF2B5EF4-FFF2-40B4-BE49-F238E27FC236}">
                <a16:creationId xmlns:a16="http://schemas.microsoft.com/office/drawing/2014/main" id="{1E187082-32BE-4A6A-A0C9-1E3DADC06904}"/>
              </a:ext>
            </a:extLst>
          </p:cNvPr>
          <p:cNvSpPr/>
          <p:nvPr/>
        </p:nvSpPr>
        <p:spPr>
          <a:xfrm>
            <a:off x="1274323" y="2422187"/>
            <a:ext cx="2538036" cy="369332"/>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Select a Row</a:t>
            </a:r>
          </a:p>
        </p:txBody>
      </p:sp>
      <p:sp>
        <p:nvSpPr>
          <p:cNvPr id="9" name="Rectangle: Rounded Corners 8">
            <a:extLst>
              <a:ext uri="{FF2B5EF4-FFF2-40B4-BE49-F238E27FC236}">
                <a16:creationId xmlns:a16="http://schemas.microsoft.com/office/drawing/2014/main" id="{EB6EDA47-58A7-4430-A935-76E1824633FD}"/>
              </a:ext>
            </a:extLst>
          </p:cNvPr>
          <p:cNvSpPr/>
          <p:nvPr/>
        </p:nvSpPr>
        <p:spPr>
          <a:xfrm>
            <a:off x="1274323" y="3390656"/>
            <a:ext cx="2538036" cy="549046"/>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index value to a global variable</a:t>
            </a:r>
          </a:p>
        </p:txBody>
      </p:sp>
      <p:cxnSp>
        <p:nvCxnSpPr>
          <p:cNvPr id="11" name="Straight Arrow Connector 10">
            <a:extLst>
              <a:ext uri="{FF2B5EF4-FFF2-40B4-BE49-F238E27FC236}">
                <a16:creationId xmlns:a16="http://schemas.microsoft.com/office/drawing/2014/main" id="{E6763EA9-ED66-4CC6-A9D0-8197FF454047}"/>
              </a:ext>
            </a:extLst>
          </p:cNvPr>
          <p:cNvCxnSpPr>
            <a:stCxn id="8" idx="2"/>
            <a:endCxn id="9" idx="0"/>
          </p:cNvCxnSpPr>
          <p:nvPr/>
        </p:nvCxnSpPr>
        <p:spPr>
          <a:xfrm>
            <a:off x="2543341" y="2791519"/>
            <a:ext cx="0" cy="599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60A4F229-1BE5-4F92-83E9-4A6C3F44A840}"/>
              </a:ext>
            </a:extLst>
          </p:cNvPr>
          <p:cNvSpPr/>
          <p:nvPr/>
        </p:nvSpPr>
        <p:spPr>
          <a:xfrm>
            <a:off x="3812359" y="2276272"/>
            <a:ext cx="535895" cy="1760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169D2FE-C835-4CF2-A515-5A418E4E4400}"/>
              </a:ext>
            </a:extLst>
          </p:cNvPr>
          <p:cNvSpPr txBox="1"/>
          <p:nvPr/>
        </p:nvSpPr>
        <p:spPr>
          <a:xfrm>
            <a:off x="4484451" y="2957209"/>
            <a:ext cx="1410511" cy="923330"/>
          </a:xfrm>
          <a:prstGeom prst="rect">
            <a:avLst/>
          </a:prstGeom>
          <a:noFill/>
        </p:spPr>
        <p:txBody>
          <a:bodyPr wrap="square" rtlCol="0">
            <a:spAutoFit/>
          </a:bodyPr>
          <a:lstStyle/>
          <a:p>
            <a:r>
              <a:rPr lang="en-US" dirty="0"/>
              <a:t>On Selecting a row in the table</a:t>
            </a:r>
          </a:p>
        </p:txBody>
      </p:sp>
      <p:sp>
        <p:nvSpPr>
          <p:cNvPr id="14" name="Rectangle: Rounded Corners 13">
            <a:extLst>
              <a:ext uri="{FF2B5EF4-FFF2-40B4-BE49-F238E27FC236}">
                <a16:creationId xmlns:a16="http://schemas.microsoft.com/office/drawing/2014/main" id="{19D6044E-8D15-4DEB-85D9-A652163D7D14}"/>
              </a:ext>
            </a:extLst>
          </p:cNvPr>
          <p:cNvSpPr/>
          <p:nvPr/>
        </p:nvSpPr>
        <p:spPr>
          <a:xfrm>
            <a:off x="2149814" y="4406577"/>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the value of index global variable</a:t>
            </a:r>
          </a:p>
        </p:txBody>
      </p:sp>
      <p:sp>
        <p:nvSpPr>
          <p:cNvPr id="17" name="Rectangle: Rounded Corners 16">
            <a:extLst>
              <a:ext uri="{FF2B5EF4-FFF2-40B4-BE49-F238E27FC236}">
                <a16:creationId xmlns:a16="http://schemas.microsoft.com/office/drawing/2014/main" id="{39E9AF82-13BB-4660-AE87-9B3BB4D65D6A}"/>
              </a:ext>
            </a:extLst>
          </p:cNvPr>
          <p:cNvSpPr/>
          <p:nvPr/>
        </p:nvSpPr>
        <p:spPr>
          <a:xfrm>
            <a:off x="2149814" y="5683756"/>
            <a:ext cx="2538036" cy="54904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Check if the variable is equal to undefined</a:t>
            </a:r>
          </a:p>
        </p:txBody>
      </p:sp>
      <p:cxnSp>
        <p:nvCxnSpPr>
          <p:cNvPr id="19" name="Straight Arrow Connector 18">
            <a:extLst>
              <a:ext uri="{FF2B5EF4-FFF2-40B4-BE49-F238E27FC236}">
                <a16:creationId xmlns:a16="http://schemas.microsoft.com/office/drawing/2014/main" id="{3392A0CA-5348-473C-92CC-552AE8B8CEB7}"/>
              </a:ext>
            </a:extLst>
          </p:cNvPr>
          <p:cNvCxnSpPr>
            <a:cxnSpLocks/>
            <a:stCxn id="14" idx="2"/>
            <a:endCxn id="17" idx="0"/>
          </p:cNvCxnSpPr>
          <p:nvPr/>
        </p:nvCxnSpPr>
        <p:spPr>
          <a:xfrm>
            <a:off x="3418832" y="4955623"/>
            <a:ext cx="0" cy="72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737EC54-83A1-4819-B13E-C3ADB79B69C8}"/>
              </a:ext>
            </a:extLst>
          </p:cNvPr>
          <p:cNvSpPr/>
          <p:nvPr/>
        </p:nvSpPr>
        <p:spPr>
          <a:xfrm>
            <a:off x="5948465" y="4328178"/>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If it is undefine then show Message Toast</a:t>
            </a:r>
          </a:p>
        </p:txBody>
      </p:sp>
      <p:cxnSp>
        <p:nvCxnSpPr>
          <p:cNvPr id="23" name="Connector: Elbow 22">
            <a:extLst>
              <a:ext uri="{FF2B5EF4-FFF2-40B4-BE49-F238E27FC236}">
                <a16:creationId xmlns:a16="http://schemas.microsoft.com/office/drawing/2014/main" id="{5D1D708C-37B4-438B-B1EB-5B7E50020A34}"/>
              </a:ext>
            </a:extLst>
          </p:cNvPr>
          <p:cNvCxnSpPr>
            <a:cxnSpLocks/>
            <a:stCxn id="17" idx="3"/>
            <a:endCxn id="21" idx="1"/>
          </p:cNvCxnSpPr>
          <p:nvPr/>
        </p:nvCxnSpPr>
        <p:spPr>
          <a:xfrm flipV="1">
            <a:off x="4687850" y="4602701"/>
            <a:ext cx="1260615" cy="13555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61B920E6-0C20-4750-90A2-CAB9C09C4476}"/>
              </a:ext>
            </a:extLst>
          </p:cNvPr>
          <p:cNvSpPr/>
          <p:nvPr/>
        </p:nvSpPr>
        <p:spPr>
          <a:xfrm>
            <a:off x="5948465" y="6105747"/>
            <a:ext cx="2538036" cy="549046"/>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Remove the index from the default model</a:t>
            </a:r>
          </a:p>
        </p:txBody>
      </p:sp>
      <p:cxnSp>
        <p:nvCxnSpPr>
          <p:cNvPr id="34" name="Connector: Elbow 33">
            <a:extLst>
              <a:ext uri="{FF2B5EF4-FFF2-40B4-BE49-F238E27FC236}">
                <a16:creationId xmlns:a16="http://schemas.microsoft.com/office/drawing/2014/main" id="{4203F7FA-4548-4D23-A72E-F71531D4792E}"/>
              </a:ext>
            </a:extLst>
          </p:cNvPr>
          <p:cNvCxnSpPr>
            <a:cxnSpLocks/>
            <a:stCxn id="17" idx="3"/>
            <a:endCxn id="25" idx="1"/>
          </p:cNvCxnSpPr>
          <p:nvPr/>
        </p:nvCxnSpPr>
        <p:spPr>
          <a:xfrm>
            <a:off x="4687850" y="5958279"/>
            <a:ext cx="1260615" cy="4219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BE4C860-FCEC-4D76-B721-469D6A4E42CD}"/>
              </a:ext>
            </a:extLst>
          </p:cNvPr>
          <p:cNvSpPr txBox="1"/>
          <p:nvPr/>
        </p:nvSpPr>
        <p:spPr>
          <a:xfrm>
            <a:off x="4839065" y="5171403"/>
            <a:ext cx="719846" cy="369332"/>
          </a:xfrm>
          <a:prstGeom prst="rect">
            <a:avLst/>
          </a:prstGeom>
          <a:noFill/>
        </p:spPr>
        <p:txBody>
          <a:bodyPr wrap="square" rtlCol="0">
            <a:spAutoFit/>
          </a:bodyPr>
          <a:lstStyle/>
          <a:p>
            <a:r>
              <a:rPr lang="en-US" dirty="0"/>
              <a:t>Yes</a:t>
            </a:r>
          </a:p>
        </p:txBody>
      </p:sp>
      <p:sp>
        <p:nvSpPr>
          <p:cNvPr id="40" name="TextBox 39">
            <a:extLst>
              <a:ext uri="{FF2B5EF4-FFF2-40B4-BE49-F238E27FC236}">
                <a16:creationId xmlns:a16="http://schemas.microsoft.com/office/drawing/2014/main" id="{BCDF5A33-CD70-4EA6-9DA8-4FF495D37DCB}"/>
              </a:ext>
            </a:extLst>
          </p:cNvPr>
          <p:cNvSpPr txBox="1"/>
          <p:nvPr/>
        </p:nvSpPr>
        <p:spPr>
          <a:xfrm>
            <a:off x="5243210" y="6385666"/>
            <a:ext cx="719846" cy="369332"/>
          </a:xfrm>
          <a:prstGeom prst="rect">
            <a:avLst/>
          </a:prstGeom>
          <a:noFill/>
        </p:spPr>
        <p:txBody>
          <a:bodyPr wrap="square" rtlCol="0">
            <a:spAutoFit/>
          </a:bodyPr>
          <a:lstStyle/>
          <a:p>
            <a:r>
              <a:rPr lang="en-US" dirty="0"/>
              <a:t>No</a:t>
            </a:r>
          </a:p>
        </p:txBody>
      </p:sp>
      <p:sp>
        <p:nvSpPr>
          <p:cNvPr id="43" name="Rectangle: Rounded Corners 42">
            <a:extLst>
              <a:ext uri="{FF2B5EF4-FFF2-40B4-BE49-F238E27FC236}">
                <a16:creationId xmlns:a16="http://schemas.microsoft.com/office/drawing/2014/main" id="{00F22A51-E468-43AB-9547-9B3CE08AD4D0}"/>
              </a:ext>
            </a:extLst>
          </p:cNvPr>
          <p:cNvSpPr/>
          <p:nvPr/>
        </p:nvSpPr>
        <p:spPr>
          <a:xfrm>
            <a:off x="9272081" y="5661498"/>
            <a:ext cx="2566482" cy="593075"/>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Set the global variable to undefined</a:t>
            </a:r>
          </a:p>
        </p:txBody>
      </p:sp>
      <p:cxnSp>
        <p:nvCxnSpPr>
          <p:cNvPr id="45" name="Connector: Elbow 44">
            <a:extLst>
              <a:ext uri="{FF2B5EF4-FFF2-40B4-BE49-F238E27FC236}">
                <a16:creationId xmlns:a16="http://schemas.microsoft.com/office/drawing/2014/main" id="{48C27D8A-D3B8-4879-9CDB-BF8E73BC0194}"/>
              </a:ext>
            </a:extLst>
          </p:cNvPr>
          <p:cNvCxnSpPr>
            <a:stCxn id="25" idx="3"/>
            <a:endCxn id="43" idx="1"/>
          </p:cNvCxnSpPr>
          <p:nvPr/>
        </p:nvCxnSpPr>
        <p:spPr>
          <a:xfrm flipV="1">
            <a:off x="8486501" y="5958036"/>
            <a:ext cx="785580" cy="4222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Left Brace 45">
            <a:extLst>
              <a:ext uri="{FF2B5EF4-FFF2-40B4-BE49-F238E27FC236}">
                <a16:creationId xmlns:a16="http://schemas.microsoft.com/office/drawing/2014/main" id="{5C409A92-FBCA-4489-96A2-1BE143CDED9B}"/>
              </a:ext>
            </a:extLst>
          </p:cNvPr>
          <p:cNvSpPr/>
          <p:nvPr/>
        </p:nvSpPr>
        <p:spPr>
          <a:xfrm>
            <a:off x="1643968" y="4328178"/>
            <a:ext cx="505845" cy="23411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C9575EC8-2665-4EA0-85EB-E2259DFFE1AF}"/>
              </a:ext>
            </a:extLst>
          </p:cNvPr>
          <p:cNvSpPr txBox="1"/>
          <p:nvPr/>
        </p:nvSpPr>
        <p:spPr>
          <a:xfrm>
            <a:off x="261762" y="5041860"/>
            <a:ext cx="1498497" cy="646331"/>
          </a:xfrm>
          <a:prstGeom prst="rect">
            <a:avLst/>
          </a:prstGeom>
          <a:noFill/>
        </p:spPr>
        <p:txBody>
          <a:bodyPr wrap="square" rtlCol="0">
            <a:spAutoFit/>
          </a:bodyPr>
          <a:lstStyle/>
          <a:p>
            <a:r>
              <a:rPr lang="en-US" dirty="0"/>
              <a:t>on Press of Delete Button</a:t>
            </a:r>
          </a:p>
        </p:txBody>
      </p:sp>
    </p:spTree>
    <p:extLst>
      <p:ext uri="{BB962C8B-B14F-4D97-AF65-F5344CB8AC3E}">
        <p14:creationId xmlns:p14="http://schemas.microsoft.com/office/powerpoint/2010/main" val="275362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3DA45436-8428-453E-80D0-800FC1162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768" y="1490171"/>
            <a:ext cx="5962650"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Exercise 2</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Now we will perform the Delete row task discussed in Previous Slide</a:t>
            </a:r>
          </a:p>
          <a:p>
            <a:pPr algn="just"/>
            <a:endParaRPr lang="en-US" dirty="0"/>
          </a:p>
          <a:p>
            <a:pPr algn="just"/>
            <a:r>
              <a:rPr lang="en-US" dirty="0"/>
              <a:t>Exercise Code:-</a:t>
            </a:r>
          </a:p>
          <a:p>
            <a:pPr marL="285750" indent="-285750" algn="just">
              <a:buFont typeface="Wingdings" panose="05000000000000000000" pitchFamily="2" charset="2"/>
              <a:buChar char="§"/>
            </a:pPr>
            <a:r>
              <a:rPr lang="en-US" dirty="0">
                <a:hlinkClick r:id="rId4"/>
              </a:rPr>
              <a:t>MyXML.view.xml</a:t>
            </a:r>
            <a:endParaRPr lang="en-US" dirty="0"/>
          </a:p>
          <a:p>
            <a:pPr marL="285750" indent="-285750" algn="just">
              <a:buFont typeface="Wingdings" panose="05000000000000000000" pitchFamily="2" charset="2"/>
              <a:buChar char="§"/>
            </a:pPr>
            <a:r>
              <a:rPr lang="en-US" dirty="0">
                <a:hlinkClick r:id="rId5"/>
              </a:rPr>
              <a:t>MyXML.controller.js </a:t>
            </a:r>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Tree>
    <p:extLst>
      <p:ext uri="{BB962C8B-B14F-4D97-AF65-F5344CB8AC3E}">
        <p14:creationId xmlns:p14="http://schemas.microsoft.com/office/powerpoint/2010/main" val="393296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XML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7681509" cy="2400657"/>
          </a:xfrm>
          <a:prstGeom prst="rect">
            <a:avLst/>
          </a:prstGeom>
          <a:noFill/>
        </p:spPr>
        <p:txBody>
          <a:bodyPr wrap="square" rtlCol="0">
            <a:spAutoFit/>
          </a:bodyPr>
          <a:lstStyle/>
          <a:p>
            <a:pPr algn="just"/>
            <a:r>
              <a:rPr lang="en-US" dirty="0"/>
              <a:t>The XML model allows to bind controls to XML data. It is a client-side model intended for small datasets, which are completely available on the client. The XML model does not contain mechanisms for server-based paging or loading of deltas. It supports two-way binding.</a:t>
            </a:r>
          </a:p>
          <a:p>
            <a:pPr algn="just"/>
            <a:endParaRPr lang="en-US" dirty="0"/>
          </a:p>
          <a:p>
            <a:pPr algn="just"/>
            <a:r>
              <a:rPr lang="en-US" dirty="0"/>
              <a:t>To instantiate the model, use the following code:</a:t>
            </a:r>
          </a:p>
          <a:p>
            <a:pPr algn="just"/>
            <a:endParaRPr lang="en-US" dirty="0"/>
          </a:p>
          <a:p>
            <a:pPr algn="just"/>
            <a:r>
              <a:rPr lang="en-US" dirty="0"/>
              <a:t>	</a:t>
            </a:r>
            <a:r>
              <a:rPr lang="en-US" sz="2400" b="1" dirty="0"/>
              <a:t>var oModel = new sap.ui.model.xml.XMLModel();</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31C82F20-6ABC-46D0-B594-BEC524A97938}"/>
              </a:ext>
            </a:extLst>
          </p:cNvPr>
          <p:cNvPicPr>
            <a:picLocks noChangeAspect="1"/>
          </p:cNvPicPr>
          <p:nvPr/>
        </p:nvPicPr>
        <p:blipFill>
          <a:blip r:embed="rId3"/>
          <a:stretch>
            <a:fillRect/>
          </a:stretch>
        </p:blipFill>
        <p:spPr>
          <a:xfrm>
            <a:off x="8279067" y="1017158"/>
            <a:ext cx="3321806" cy="5340490"/>
          </a:xfrm>
          <a:prstGeom prst="rect">
            <a:avLst/>
          </a:prstGeom>
        </p:spPr>
      </p:pic>
      <p:cxnSp>
        <p:nvCxnSpPr>
          <p:cNvPr id="8" name="Straight Connector 7">
            <a:extLst>
              <a:ext uri="{FF2B5EF4-FFF2-40B4-BE49-F238E27FC236}">
                <a16:creationId xmlns:a16="http://schemas.microsoft.com/office/drawing/2014/main" id="{9A898F54-A8DA-4234-BD98-FA61759F740E}"/>
              </a:ext>
            </a:extLst>
          </p:cNvPr>
          <p:cNvCxnSpPr/>
          <p:nvPr/>
        </p:nvCxnSpPr>
        <p:spPr>
          <a:xfrm>
            <a:off x="552450" y="5163874"/>
            <a:ext cx="682576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8B55893-AC42-4529-A84F-7AADF08E9C28}"/>
              </a:ext>
            </a:extLst>
          </p:cNvPr>
          <p:cNvGrpSpPr/>
          <p:nvPr/>
        </p:nvGrpSpPr>
        <p:grpSpPr>
          <a:xfrm>
            <a:off x="914400" y="5378862"/>
            <a:ext cx="1094117" cy="994415"/>
            <a:chOff x="1065213" y="827088"/>
            <a:chExt cx="2665413" cy="2422525"/>
          </a:xfrm>
          <a:solidFill>
            <a:schemeClr val="tx2"/>
          </a:solidFill>
        </p:grpSpPr>
        <p:sp>
          <p:nvSpPr>
            <p:cNvPr id="10" name="Freeform 43">
              <a:extLst>
                <a:ext uri="{FF2B5EF4-FFF2-40B4-BE49-F238E27FC236}">
                  <a16:creationId xmlns:a16="http://schemas.microsoft.com/office/drawing/2014/main" id="{C22CAFE0-3C1F-4636-B9BC-44DEFD8BDA09}"/>
                </a:ext>
              </a:extLst>
            </p:cNvPr>
            <p:cNvSpPr>
              <a:spLocks noEditPoints="1"/>
            </p:cNvSpPr>
            <p:nvPr/>
          </p:nvSpPr>
          <p:spPr bwMode="auto">
            <a:xfrm>
              <a:off x="1065213" y="827088"/>
              <a:ext cx="2665413" cy="2422525"/>
            </a:xfrm>
            <a:custGeom>
              <a:avLst/>
              <a:gdLst>
                <a:gd name="T0" fmla="*/ 3117 w 3358"/>
                <a:gd name="T1" fmla="*/ 2809 h 3052"/>
                <a:gd name="T2" fmla="*/ 2969 w 3358"/>
                <a:gd name="T3" fmla="*/ 265 h 3052"/>
                <a:gd name="T4" fmla="*/ 2916 w 3358"/>
                <a:gd name="T5" fmla="*/ 286 h 3052"/>
                <a:gd name="T6" fmla="*/ 2895 w 3358"/>
                <a:gd name="T7" fmla="*/ 339 h 3052"/>
                <a:gd name="T8" fmla="*/ 2905 w 3358"/>
                <a:gd name="T9" fmla="*/ 462 h 3052"/>
                <a:gd name="T10" fmla="*/ 2950 w 3358"/>
                <a:gd name="T11" fmla="*/ 495 h 3052"/>
                <a:gd name="T12" fmla="*/ 3064 w 3358"/>
                <a:gd name="T13" fmla="*/ 495 h 3052"/>
                <a:gd name="T14" fmla="*/ 3107 w 3358"/>
                <a:gd name="T15" fmla="*/ 462 h 3052"/>
                <a:gd name="T16" fmla="*/ 3118 w 3358"/>
                <a:gd name="T17" fmla="*/ 339 h 3052"/>
                <a:gd name="T18" fmla="*/ 3096 w 3358"/>
                <a:gd name="T19" fmla="*/ 286 h 3052"/>
                <a:gd name="T20" fmla="*/ 3043 w 3358"/>
                <a:gd name="T21" fmla="*/ 265 h 3052"/>
                <a:gd name="T22" fmla="*/ 2602 w 3358"/>
                <a:gd name="T23" fmla="*/ 267 h 3052"/>
                <a:gd name="T24" fmla="*/ 2558 w 3358"/>
                <a:gd name="T25" fmla="*/ 302 h 3052"/>
                <a:gd name="T26" fmla="*/ 2548 w 3358"/>
                <a:gd name="T27" fmla="*/ 424 h 3052"/>
                <a:gd name="T28" fmla="*/ 2570 w 3358"/>
                <a:gd name="T29" fmla="*/ 477 h 3052"/>
                <a:gd name="T30" fmla="*/ 2623 w 3358"/>
                <a:gd name="T31" fmla="*/ 498 h 3052"/>
                <a:gd name="T32" fmla="*/ 2735 w 3358"/>
                <a:gd name="T33" fmla="*/ 488 h 3052"/>
                <a:gd name="T34" fmla="*/ 2769 w 3358"/>
                <a:gd name="T35" fmla="*/ 443 h 3052"/>
                <a:gd name="T36" fmla="*/ 2769 w 3358"/>
                <a:gd name="T37" fmla="*/ 319 h 3052"/>
                <a:gd name="T38" fmla="*/ 2735 w 3358"/>
                <a:gd name="T39" fmla="*/ 275 h 3052"/>
                <a:gd name="T40" fmla="*/ 2623 w 3358"/>
                <a:gd name="T41" fmla="*/ 265 h 3052"/>
                <a:gd name="T42" fmla="*/ 2239 w 3358"/>
                <a:gd name="T43" fmla="*/ 275 h 3052"/>
                <a:gd name="T44" fmla="*/ 2204 w 3358"/>
                <a:gd name="T45" fmla="*/ 319 h 3052"/>
                <a:gd name="T46" fmla="*/ 2204 w 3358"/>
                <a:gd name="T47" fmla="*/ 443 h 3052"/>
                <a:gd name="T48" fmla="*/ 2239 w 3358"/>
                <a:gd name="T49" fmla="*/ 488 h 3052"/>
                <a:gd name="T50" fmla="*/ 2351 w 3358"/>
                <a:gd name="T51" fmla="*/ 498 h 3052"/>
                <a:gd name="T52" fmla="*/ 2404 w 3358"/>
                <a:gd name="T53" fmla="*/ 477 h 3052"/>
                <a:gd name="T54" fmla="*/ 2425 w 3358"/>
                <a:gd name="T55" fmla="*/ 424 h 3052"/>
                <a:gd name="T56" fmla="*/ 2415 w 3358"/>
                <a:gd name="T57" fmla="*/ 302 h 3052"/>
                <a:gd name="T58" fmla="*/ 2370 w 3358"/>
                <a:gd name="T59" fmla="*/ 267 h 3052"/>
                <a:gd name="T60" fmla="*/ 202 w 3358"/>
                <a:gd name="T61" fmla="*/ 0 h 3052"/>
                <a:gd name="T62" fmla="*/ 3220 w 3358"/>
                <a:gd name="T63" fmla="*/ 10 h 3052"/>
                <a:gd name="T64" fmla="*/ 3299 w 3358"/>
                <a:gd name="T65" fmla="*/ 59 h 3052"/>
                <a:gd name="T66" fmla="*/ 3348 w 3358"/>
                <a:gd name="T67" fmla="*/ 139 h 3052"/>
                <a:gd name="T68" fmla="*/ 3358 w 3358"/>
                <a:gd name="T69" fmla="*/ 2849 h 3052"/>
                <a:gd name="T70" fmla="*/ 3336 w 3358"/>
                <a:gd name="T71" fmla="*/ 2942 h 3052"/>
                <a:gd name="T72" fmla="*/ 3275 w 3358"/>
                <a:gd name="T73" fmla="*/ 3012 h 3052"/>
                <a:gd name="T74" fmla="*/ 3189 w 3358"/>
                <a:gd name="T75" fmla="*/ 3049 h 3052"/>
                <a:gd name="T76" fmla="*/ 169 w 3358"/>
                <a:gd name="T77" fmla="*/ 3049 h 3052"/>
                <a:gd name="T78" fmla="*/ 82 w 3358"/>
                <a:gd name="T79" fmla="*/ 3012 h 3052"/>
                <a:gd name="T80" fmla="*/ 22 w 3358"/>
                <a:gd name="T81" fmla="*/ 2942 h 3052"/>
                <a:gd name="T82" fmla="*/ 0 w 3358"/>
                <a:gd name="T83" fmla="*/ 2849 h 3052"/>
                <a:gd name="T84" fmla="*/ 10 w 3358"/>
                <a:gd name="T85" fmla="*/ 139 h 3052"/>
                <a:gd name="T86" fmla="*/ 59 w 3358"/>
                <a:gd name="T87" fmla="*/ 59 h 3052"/>
                <a:gd name="T88" fmla="*/ 139 w 3358"/>
                <a:gd name="T89" fmla="*/ 1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58" h="3052">
                  <a:moveTo>
                    <a:pt x="242" y="722"/>
                  </a:moveTo>
                  <a:lnTo>
                    <a:pt x="242" y="2809"/>
                  </a:lnTo>
                  <a:lnTo>
                    <a:pt x="3117" y="2809"/>
                  </a:lnTo>
                  <a:lnTo>
                    <a:pt x="3117" y="722"/>
                  </a:lnTo>
                  <a:lnTo>
                    <a:pt x="242" y="722"/>
                  </a:lnTo>
                  <a:close/>
                  <a:moveTo>
                    <a:pt x="2969" y="265"/>
                  </a:moveTo>
                  <a:lnTo>
                    <a:pt x="2950" y="267"/>
                  </a:lnTo>
                  <a:lnTo>
                    <a:pt x="2931" y="275"/>
                  </a:lnTo>
                  <a:lnTo>
                    <a:pt x="2916" y="286"/>
                  </a:lnTo>
                  <a:lnTo>
                    <a:pt x="2905" y="302"/>
                  </a:lnTo>
                  <a:lnTo>
                    <a:pt x="2898" y="319"/>
                  </a:lnTo>
                  <a:lnTo>
                    <a:pt x="2895" y="339"/>
                  </a:lnTo>
                  <a:lnTo>
                    <a:pt x="2895" y="424"/>
                  </a:lnTo>
                  <a:lnTo>
                    <a:pt x="2898" y="443"/>
                  </a:lnTo>
                  <a:lnTo>
                    <a:pt x="2905" y="462"/>
                  </a:lnTo>
                  <a:lnTo>
                    <a:pt x="2916" y="477"/>
                  </a:lnTo>
                  <a:lnTo>
                    <a:pt x="2931" y="488"/>
                  </a:lnTo>
                  <a:lnTo>
                    <a:pt x="2950" y="495"/>
                  </a:lnTo>
                  <a:lnTo>
                    <a:pt x="2969" y="498"/>
                  </a:lnTo>
                  <a:lnTo>
                    <a:pt x="3043" y="498"/>
                  </a:lnTo>
                  <a:lnTo>
                    <a:pt x="3064" y="495"/>
                  </a:lnTo>
                  <a:lnTo>
                    <a:pt x="3081" y="488"/>
                  </a:lnTo>
                  <a:lnTo>
                    <a:pt x="3096" y="477"/>
                  </a:lnTo>
                  <a:lnTo>
                    <a:pt x="3107" y="462"/>
                  </a:lnTo>
                  <a:lnTo>
                    <a:pt x="3116" y="443"/>
                  </a:lnTo>
                  <a:lnTo>
                    <a:pt x="3118" y="424"/>
                  </a:lnTo>
                  <a:lnTo>
                    <a:pt x="3118" y="339"/>
                  </a:lnTo>
                  <a:lnTo>
                    <a:pt x="3116" y="319"/>
                  </a:lnTo>
                  <a:lnTo>
                    <a:pt x="3107" y="302"/>
                  </a:lnTo>
                  <a:lnTo>
                    <a:pt x="3096" y="286"/>
                  </a:lnTo>
                  <a:lnTo>
                    <a:pt x="3081" y="275"/>
                  </a:lnTo>
                  <a:lnTo>
                    <a:pt x="3064" y="267"/>
                  </a:lnTo>
                  <a:lnTo>
                    <a:pt x="3043" y="265"/>
                  </a:lnTo>
                  <a:lnTo>
                    <a:pt x="2969" y="265"/>
                  </a:lnTo>
                  <a:close/>
                  <a:moveTo>
                    <a:pt x="2623" y="265"/>
                  </a:moveTo>
                  <a:lnTo>
                    <a:pt x="2602" y="267"/>
                  </a:lnTo>
                  <a:lnTo>
                    <a:pt x="2585" y="275"/>
                  </a:lnTo>
                  <a:lnTo>
                    <a:pt x="2570" y="286"/>
                  </a:lnTo>
                  <a:lnTo>
                    <a:pt x="2558" y="302"/>
                  </a:lnTo>
                  <a:lnTo>
                    <a:pt x="2550" y="319"/>
                  </a:lnTo>
                  <a:lnTo>
                    <a:pt x="2548" y="339"/>
                  </a:lnTo>
                  <a:lnTo>
                    <a:pt x="2548" y="424"/>
                  </a:lnTo>
                  <a:lnTo>
                    <a:pt x="2550" y="443"/>
                  </a:lnTo>
                  <a:lnTo>
                    <a:pt x="2558" y="462"/>
                  </a:lnTo>
                  <a:lnTo>
                    <a:pt x="2570" y="477"/>
                  </a:lnTo>
                  <a:lnTo>
                    <a:pt x="2585" y="488"/>
                  </a:lnTo>
                  <a:lnTo>
                    <a:pt x="2602" y="495"/>
                  </a:lnTo>
                  <a:lnTo>
                    <a:pt x="2623" y="498"/>
                  </a:lnTo>
                  <a:lnTo>
                    <a:pt x="2697" y="498"/>
                  </a:lnTo>
                  <a:lnTo>
                    <a:pt x="2717" y="495"/>
                  </a:lnTo>
                  <a:lnTo>
                    <a:pt x="2735" y="488"/>
                  </a:lnTo>
                  <a:lnTo>
                    <a:pt x="2750" y="477"/>
                  </a:lnTo>
                  <a:lnTo>
                    <a:pt x="2761" y="462"/>
                  </a:lnTo>
                  <a:lnTo>
                    <a:pt x="2769" y="443"/>
                  </a:lnTo>
                  <a:lnTo>
                    <a:pt x="2771" y="424"/>
                  </a:lnTo>
                  <a:lnTo>
                    <a:pt x="2771" y="339"/>
                  </a:lnTo>
                  <a:lnTo>
                    <a:pt x="2769" y="319"/>
                  </a:lnTo>
                  <a:lnTo>
                    <a:pt x="2761" y="302"/>
                  </a:lnTo>
                  <a:lnTo>
                    <a:pt x="2750" y="286"/>
                  </a:lnTo>
                  <a:lnTo>
                    <a:pt x="2735" y="275"/>
                  </a:lnTo>
                  <a:lnTo>
                    <a:pt x="2717" y="267"/>
                  </a:lnTo>
                  <a:lnTo>
                    <a:pt x="2697" y="265"/>
                  </a:lnTo>
                  <a:lnTo>
                    <a:pt x="2623" y="265"/>
                  </a:lnTo>
                  <a:close/>
                  <a:moveTo>
                    <a:pt x="2276" y="265"/>
                  </a:moveTo>
                  <a:lnTo>
                    <a:pt x="2256" y="267"/>
                  </a:lnTo>
                  <a:lnTo>
                    <a:pt x="2239" y="275"/>
                  </a:lnTo>
                  <a:lnTo>
                    <a:pt x="2223" y="286"/>
                  </a:lnTo>
                  <a:lnTo>
                    <a:pt x="2212" y="302"/>
                  </a:lnTo>
                  <a:lnTo>
                    <a:pt x="2204" y="319"/>
                  </a:lnTo>
                  <a:lnTo>
                    <a:pt x="2202" y="339"/>
                  </a:lnTo>
                  <a:lnTo>
                    <a:pt x="2202" y="424"/>
                  </a:lnTo>
                  <a:lnTo>
                    <a:pt x="2204" y="443"/>
                  </a:lnTo>
                  <a:lnTo>
                    <a:pt x="2212" y="462"/>
                  </a:lnTo>
                  <a:lnTo>
                    <a:pt x="2223" y="477"/>
                  </a:lnTo>
                  <a:lnTo>
                    <a:pt x="2239" y="488"/>
                  </a:lnTo>
                  <a:lnTo>
                    <a:pt x="2256" y="495"/>
                  </a:lnTo>
                  <a:lnTo>
                    <a:pt x="2276" y="498"/>
                  </a:lnTo>
                  <a:lnTo>
                    <a:pt x="2351" y="498"/>
                  </a:lnTo>
                  <a:lnTo>
                    <a:pt x="2370" y="495"/>
                  </a:lnTo>
                  <a:lnTo>
                    <a:pt x="2388" y="488"/>
                  </a:lnTo>
                  <a:lnTo>
                    <a:pt x="2404" y="477"/>
                  </a:lnTo>
                  <a:lnTo>
                    <a:pt x="2415" y="462"/>
                  </a:lnTo>
                  <a:lnTo>
                    <a:pt x="2422" y="443"/>
                  </a:lnTo>
                  <a:lnTo>
                    <a:pt x="2425" y="424"/>
                  </a:lnTo>
                  <a:lnTo>
                    <a:pt x="2425" y="339"/>
                  </a:lnTo>
                  <a:lnTo>
                    <a:pt x="2422" y="319"/>
                  </a:lnTo>
                  <a:lnTo>
                    <a:pt x="2415" y="302"/>
                  </a:lnTo>
                  <a:lnTo>
                    <a:pt x="2404" y="286"/>
                  </a:lnTo>
                  <a:lnTo>
                    <a:pt x="2388" y="275"/>
                  </a:lnTo>
                  <a:lnTo>
                    <a:pt x="2370" y="267"/>
                  </a:lnTo>
                  <a:lnTo>
                    <a:pt x="2351" y="265"/>
                  </a:lnTo>
                  <a:lnTo>
                    <a:pt x="2276" y="265"/>
                  </a:lnTo>
                  <a:close/>
                  <a:moveTo>
                    <a:pt x="202" y="0"/>
                  </a:moveTo>
                  <a:lnTo>
                    <a:pt x="3156" y="0"/>
                  </a:lnTo>
                  <a:lnTo>
                    <a:pt x="3189" y="3"/>
                  </a:lnTo>
                  <a:lnTo>
                    <a:pt x="3220" y="10"/>
                  </a:lnTo>
                  <a:lnTo>
                    <a:pt x="3249" y="23"/>
                  </a:lnTo>
                  <a:lnTo>
                    <a:pt x="3275" y="39"/>
                  </a:lnTo>
                  <a:lnTo>
                    <a:pt x="3299" y="59"/>
                  </a:lnTo>
                  <a:lnTo>
                    <a:pt x="3319" y="83"/>
                  </a:lnTo>
                  <a:lnTo>
                    <a:pt x="3336" y="109"/>
                  </a:lnTo>
                  <a:lnTo>
                    <a:pt x="3348" y="139"/>
                  </a:lnTo>
                  <a:lnTo>
                    <a:pt x="3356" y="169"/>
                  </a:lnTo>
                  <a:lnTo>
                    <a:pt x="3358" y="202"/>
                  </a:lnTo>
                  <a:lnTo>
                    <a:pt x="3358" y="2849"/>
                  </a:lnTo>
                  <a:lnTo>
                    <a:pt x="3356" y="2883"/>
                  </a:lnTo>
                  <a:lnTo>
                    <a:pt x="3348" y="2913"/>
                  </a:lnTo>
                  <a:lnTo>
                    <a:pt x="3336" y="2942"/>
                  </a:lnTo>
                  <a:lnTo>
                    <a:pt x="3319" y="2968"/>
                  </a:lnTo>
                  <a:lnTo>
                    <a:pt x="3299" y="2993"/>
                  </a:lnTo>
                  <a:lnTo>
                    <a:pt x="3275" y="3012"/>
                  </a:lnTo>
                  <a:lnTo>
                    <a:pt x="3249" y="3028"/>
                  </a:lnTo>
                  <a:lnTo>
                    <a:pt x="3220" y="3041"/>
                  </a:lnTo>
                  <a:lnTo>
                    <a:pt x="3189" y="3049"/>
                  </a:lnTo>
                  <a:lnTo>
                    <a:pt x="3156" y="3052"/>
                  </a:lnTo>
                  <a:lnTo>
                    <a:pt x="202" y="3052"/>
                  </a:lnTo>
                  <a:lnTo>
                    <a:pt x="169" y="3049"/>
                  </a:lnTo>
                  <a:lnTo>
                    <a:pt x="139" y="3041"/>
                  </a:lnTo>
                  <a:lnTo>
                    <a:pt x="109" y="3028"/>
                  </a:lnTo>
                  <a:lnTo>
                    <a:pt x="82" y="3012"/>
                  </a:lnTo>
                  <a:lnTo>
                    <a:pt x="59" y="2993"/>
                  </a:lnTo>
                  <a:lnTo>
                    <a:pt x="39" y="2968"/>
                  </a:lnTo>
                  <a:lnTo>
                    <a:pt x="22" y="2942"/>
                  </a:lnTo>
                  <a:lnTo>
                    <a:pt x="10" y="2913"/>
                  </a:lnTo>
                  <a:lnTo>
                    <a:pt x="3" y="2883"/>
                  </a:lnTo>
                  <a:lnTo>
                    <a:pt x="0" y="2849"/>
                  </a:lnTo>
                  <a:lnTo>
                    <a:pt x="0" y="202"/>
                  </a:lnTo>
                  <a:lnTo>
                    <a:pt x="3" y="169"/>
                  </a:lnTo>
                  <a:lnTo>
                    <a:pt x="10" y="139"/>
                  </a:lnTo>
                  <a:lnTo>
                    <a:pt x="22" y="109"/>
                  </a:lnTo>
                  <a:lnTo>
                    <a:pt x="39" y="83"/>
                  </a:lnTo>
                  <a:lnTo>
                    <a:pt x="59" y="59"/>
                  </a:lnTo>
                  <a:lnTo>
                    <a:pt x="82" y="39"/>
                  </a:lnTo>
                  <a:lnTo>
                    <a:pt x="109" y="23"/>
                  </a:lnTo>
                  <a:lnTo>
                    <a:pt x="139" y="10"/>
                  </a:lnTo>
                  <a:lnTo>
                    <a:pt x="169" y="3"/>
                  </a:lnTo>
                  <a:lnTo>
                    <a:pt x="2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1" name="Freeform 44">
              <a:extLst>
                <a:ext uri="{FF2B5EF4-FFF2-40B4-BE49-F238E27FC236}">
                  <a16:creationId xmlns:a16="http://schemas.microsoft.com/office/drawing/2014/main" id="{6C1003B8-F192-4DDA-8057-8B426C9CA04F}"/>
                </a:ext>
              </a:extLst>
            </p:cNvPr>
            <p:cNvSpPr>
              <a:spLocks/>
            </p:cNvSpPr>
            <p:nvPr/>
          </p:nvSpPr>
          <p:spPr bwMode="auto">
            <a:xfrm>
              <a:off x="1589088" y="1927225"/>
              <a:ext cx="595313" cy="571500"/>
            </a:xfrm>
            <a:custGeom>
              <a:avLst/>
              <a:gdLst>
                <a:gd name="T0" fmla="*/ 646 w 751"/>
                <a:gd name="T1" fmla="*/ 0 h 721"/>
                <a:gd name="T2" fmla="*/ 665 w 751"/>
                <a:gd name="T3" fmla="*/ 2 h 721"/>
                <a:gd name="T4" fmla="*/ 684 w 751"/>
                <a:gd name="T5" fmla="*/ 8 h 721"/>
                <a:gd name="T6" fmla="*/ 702 w 751"/>
                <a:gd name="T7" fmla="*/ 17 h 721"/>
                <a:gd name="T8" fmla="*/ 718 w 751"/>
                <a:gd name="T9" fmla="*/ 30 h 721"/>
                <a:gd name="T10" fmla="*/ 732 w 751"/>
                <a:gd name="T11" fmla="*/ 46 h 721"/>
                <a:gd name="T12" fmla="*/ 742 w 751"/>
                <a:gd name="T13" fmla="*/ 65 h 721"/>
                <a:gd name="T14" fmla="*/ 749 w 751"/>
                <a:gd name="T15" fmla="*/ 84 h 721"/>
                <a:gd name="T16" fmla="*/ 751 w 751"/>
                <a:gd name="T17" fmla="*/ 105 h 721"/>
                <a:gd name="T18" fmla="*/ 751 w 751"/>
                <a:gd name="T19" fmla="*/ 108 h 721"/>
                <a:gd name="T20" fmla="*/ 748 w 751"/>
                <a:gd name="T21" fmla="*/ 132 h 721"/>
                <a:gd name="T22" fmla="*/ 739 w 751"/>
                <a:gd name="T23" fmla="*/ 154 h 721"/>
                <a:gd name="T24" fmla="*/ 727 w 751"/>
                <a:gd name="T25" fmla="*/ 175 h 721"/>
                <a:gd name="T26" fmla="*/ 710 w 751"/>
                <a:gd name="T27" fmla="*/ 191 h 721"/>
                <a:gd name="T28" fmla="*/ 689 w 751"/>
                <a:gd name="T29" fmla="*/ 203 h 721"/>
                <a:gd name="T30" fmla="*/ 351 w 751"/>
                <a:gd name="T31" fmla="*/ 360 h 721"/>
                <a:gd name="T32" fmla="*/ 689 w 751"/>
                <a:gd name="T33" fmla="*/ 518 h 721"/>
                <a:gd name="T34" fmla="*/ 710 w 751"/>
                <a:gd name="T35" fmla="*/ 530 h 721"/>
                <a:gd name="T36" fmla="*/ 727 w 751"/>
                <a:gd name="T37" fmla="*/ 546 h 721"/>
                <a:gd name="T38" fmla="*/ 739 w 751"/>
                <a:gd name="T39" fmla="*/ 567 h 721"/>
                <a:gd name="T40" fmla="*/ 748 w 751"/>
                <a:gd name="T41" fmla="*/ 589 h 721"/>
                <a:gd name="T42" fmla="*/ 751 w 751"/>
                <a:gd name="T43" fmla="*/ 613 h 721"/>
                <a:gd name="T44" fmla="*/ 751 w 751"/>
                <a:gd name="T45" fmla="*/ 616 h 721"/>
                <a:gd name="T46" fmla="*/ 749 w 751"/>
                <a:gd name="T47" fmla="*/ 636 h 721"/>
                <a:gd name="T48" fmla="*/ 742 w 751"/>
                <a:gd name="T49" fmla="*/ 656 h 721"/>
                <a:gd name="T50" fmla="*/ 732 w 751"/>
                <a:gd name="T51" fmla="*/ 675 h 721"/>
                <a:gd name="T52" fmla="*/ 718 w 751"/>
                <a:gd name="T53" fmla="*/ 691 h 721"/>
                <a:gd name="T54" fmla="*/ 702 w 751"/>
                <a:gd name="T55" fmla="*/ 704 h 721"/>
                <a:gd name="T56" fmla="*/ 684 w 751"/>
                <a:gd name="T57" fmla="*/ 712 h 721"/>
                <a:gd name="T58" fmla="*/ 665 w 751"/>
                <a:gd name="T59" fmla="*/ 719 h 721"/>
                <a:gd name="T60" fmla="*/ 646 w 751"/>
                <a:gd name="T61" fmla="*/ 721 h 721"/>
                <a:gd name="T62" fmla="*/ 622 w 751"/>
                <a:gd name="T63" fmla="*/ 718 h 721"/>
                <a:gd name="T64" fmla="*/ 601 w 751"/>
                <a:gd name="T65" fmla="*/ 710 h 721"/>
                <a:gd name="T66" fmla="*/ 61 w 751"/>
                <a:gd name="T67" fmla="*/ 460 h 721"/>
                <a:gd name="T68" fmla="*/ 41 w 751"/>
                <a:gd name="T69" fmla="*/ 447 h 721"/>
                <a:gd name="T70" fmla="*/ 23 w 751"/>
                <a:gd name="T71" fmla="*/ 430 h 721"/>
                <a:gd name="T72" fmla="*/ 11 w 751"/>
                <a:gd name="T73" fmla="*/ 410 h 721"/>
                <a:gd name="T74" fmla="*/ 3 w 751"/>
                <a:gd name="T75" fmla="*/ 387 h 721"/>
                <a:gd name="T76" fmla="*/ 0 w 751"/>
                <a:gd name="T77" fmla="*/ 364 h 721"/>
                <a:gd name="T78" fmla="*/ 0 w 751"/>
                <a:gd name="T79" fmla="*/ 357 h 721"/>
                <a:gd name="T80" fmla="*/ 3 w 751"/>
                <a:gd name="T81" fmla="*/ 332 h 721"/>
                <a:gd name="T82" fmla="*/ 11 w 751"/>
                <a:gd name="T83" fmla="*/ 310 h 721"/>
                <a:gd name="T84" fmla="*/ 23 w 751"/>
                <a:gd name="T85" fmla="*/ 291 h 721"/>
                <a:gd name="T86" fmla="*/ 41 w 751"/>
                <a:gd name="T87" fmla="*/ 274 h 721"/>
                <a:gd name="T88" fmla="*/ 61 w 751"/>
                <a:gd name="T89" fmla="*/ 261 h 721"/>
                <a:gd name="T90" fmla="*/ 601 w 751"/>
                <a:gd name="T91" fmla="*/ 11 h 721"/>
                <a:gd name="T92" fmla="*/ 622 w 751"/>
                <a:gd name="T93" fmla="*/ 3 h 721"/>
                <a:gd name="T94" fmla="*/ 646 w 751"/>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1" h="721">
                  <a:moveTo>
                    <a:pt x="646" y="0"/>
                  </a:moveTo>
                  <a:lnTo>
                    <a:pt x="665" y="2"/>
                  </a:lnTo>
                  <a:lnTo>
                    <a:pt x="684" y="8"/>
                  </a:lnTo>
                  <a:lnTo>
                    <a:pt x="702" y="17"/>
                  </a:lnTo>
                  <a:lnTo>
                    <a:pt x="718" y="30"/>
                  </a:lnTo>
                  <a:lnTo>
                    <a:pt x="732" y="46"/>
                  </a:lnTo>
                  <a:lnTo>
                    <a:pt x="742" y="65"/>
                  </a:lnTo>
                  <a:lnTo>
                    <a:pt x="749" y="84"/>
                  </a:lnTo>
                  <a:lnTo>
                    <a:pt x="751" y="105"/>
                  </a:lnTo>
                  <a:lnTo>
                    <a:pt x="751" y="108"/>
                  </a:lnTo>
                  <a:lnTo>
                    <a:pt x="748" y="132"/>
                  </a:lnTo>
                  <a:lnTo>
                    <a:pt x="739" y="154"/>
                  </a:lnTo>
                  <a:lnTo>
                    <a:pt x="727" y="175"/>
                  </a:lnTo>
                  <a:lnTo>
                    <a:pt x="710" y="191"/>
                  </a:lnTo>
                  <a:lnTo>
                    <a:pt x="689" y="203"/>
                  </a:lnTo>
                  <a:lnTo>
                    <a:pt x="351" y="360"/>
                  </a:lnTo>
                  <a:lnTo>
                    <a:pt x="689" y="518"/>
                  </a:lnTo>
                  <a:lnTo>
                    <a:pt x="710" y="530"/>
                  </a:lnTo>
                  <a:lnTo>
                    <a:pt x="727" y="546"/>
                  </a:lnTo>
                  <a:lnTo>
                    <a:pt x="739" y="567"/>
                  </a:lnTo>
                  <a:lnTo>
                    <a:pt x="748" y="589"/>
                  </a:lnTo>
                  <a:lnTo>
                    <a:pt x="751" y="613"/>
                  </a:lnTo>
                  <a:lnTo>
                    <a:pt x="751" y="616"/>
                  </a:lnTo>
                  <a:lnTo>
                    <a:pt x="749" y="636"/>
                  </a:lnTo>
                  <a:lnTo>
                    <a:pt x="742" y="656"/>
                  </a:lnTo>
                  <a:lnTo>
                    <a:pt x="732" y="675"/>
                  </a:lnTo>
                  <a:lnTo>
                    <a:pt x="718" y="691"/>
                  </a:lnTo>
                  <a:lnTo>
                    <a:pt x="702" y="704"/>
                  </a:lnTo>
                  <a:lnTo>
                    <a:pt x="684" y="712"/>
                  </a:lnTo>
                  <a:lnTo>
                    <a:pt x="665" y="719"/>
                  </a:lnTo>
                  <a:lnTo>
                    <a:pt x="646" y="721"/>
                  </a:lnTo>
                  <a:lnTo>
                    <a:pt x="622" y="718"/>
                  </a:lnTo>
                  <a:lnTo>
                    <a:pt x="601" y="710"/>
                  </a:lnTo>
                  <a:lnTo>
                    <a:pt x="61" y="460"/>
                  </a:lnTo>
                  <a:lnTo>
                    <a:pt x="41" y="447"/>
                  </a:lnTo>
                  <a:lnTo>
                    <a:pt x="23" y="430"/>
                  </a:lnTo>
                  <a:lnTo>
                    <a:pt x="11" y="410"/>
                  </a:lnTo>
                  <a:lnTo>
                    <a:pt x="3" y="387"/>
                  </a:lnTo>
                  <a:lnTo>
                    <a:pt x="0" y="364"/>
                  </a:lnTo>
                  <a:lnTo>
                    <a:pt x="0" y="357"/>
                  </a:lnTo>
                  <a:lnTo>
                    <a:pt x="3" y="332"/>
                  </a:lnTo>
                  <a:lnTo>
                    <a:pt x="11" y="310"/>
                  </a:lnTo>
                  <a:lnTo>
                    <a:pt x="23" y="291"/>
                  </a:lnTo>
                  <a:lnTo>
                    <a:pt x="41" y="274"/>
                  </a:lnTo>
                  <a:lnTo>
                    <a:pt x="61" y="261"/>
                  </a:lnTo>
                  <a:lnTo>
                    <a:pt x="601" y="11"/>
                  </a:lnTo>
                  <a:lnTo>
                    <a:pt x="622" y="3"/>
                  </a:lnTo>
                  <a:lnTo>
                    <a:pt x="6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2" name="Freeform 45">
              <a:extLst>
                <a:ext uri="{FF2B5EF4-FFF2-40B4-BE49-F238E27FC236}">
                  <a16:creationId xmlns:a16="http://schemas.microsoft.com/office/drawing/2014/main" id="{51AA3347-103A-45BB-9823-B435890DC37B}"/>
                </a:ext>
              </a:extLst>
            </p:cNvPr>
            <p:cNvSpPr>
              <a:spLocks/>
            </p:cNvSpPr>
            <p:nvPr/>
          </p:nvSpPr>
          <p:spPr bwMode="auto">
            <a:xfrm>
              <a:off x="2173288" y="1689100"/>
              <a:ext cx="450850" cy="1041400"/>
            </a:xfrm>
            <a:custGeom>
              <a:avLst/>
              <a:gdLst>
                <a:gd name="T0" fmla="*/ 461 w 569"/>
                <a:gd name="T1" fmla="*/ 0 h 1313"/>
                <a:gd name="T2" fmla="*/ 464 w 569"/>
                <a:gd name="T3" fmla="*/ 0 h 1313"/>
                <a:gd name="T4" fmla="*/ 483 w 569"/>
                <a:gd name="T5" fmla="*/ 2 h 1313"/>
                <a:gd name="T6" fmla="*/ 502 w 569"/>
                <a:gd name="T7" fmla="*/ 8 h 1313"/>
                <a:gd name="T8" fmla="*/ 520 w 569"/>
                <a:gd name="T9" fmla="*/ 16 h 1313"/>
                <a:gd name="T10" fmla="*/ 535 w 569"/>
                <a:gd name="T11" fmla="*/ 28 h 1313"/>
                <a:gd name="T12" fmla="*/ 548 w 569"/>
                <a:gd name="T13" fmla="*/ 44 h 1313"/>
                <a:gd name="T14" fmla="*/ 558 w 569"/>
                <a:gd name="T15" fmla="*/ 61 h 1313"/>
                <a:gd name="T16" fmla="*/ 565 w 569"/>
                <a:gd name="T17" fmla="*/ 79 h 1313"/>
                <a:gd name="T18" fmla="*/ 569 w 569"/>
                <a:gd name="T19" fmla="*/ 99 h 1313"/>
                <a:gd name="T20" fmla="*/ 568 w 569"/>
                <a:gd name="T21" fmla="*/ 118 h 1313"/>
                <a:gd name="T22" fmla="*/ 564 w 569"/>
                <a:gd name="T23" fmla="*/ 137 h 1313"/>
                <a:gd name="T24" fmla="*/ 207 w 569"/>
                <a:gd name="T25" fmla="*/ 1241 h 1313"/>
                <a:gd name="T26" fmla="*/ 199 w 569"/>
                <a:gd name="T27" fmla="*/ 1261 h 1313"/>
                <a:gd name="T28" fmla="*/ 186 w 569"/>
                <a:gd name="T29" fmla="*/ 1278 h 1313"/>
                <a:gd name="T30" fmla="*/ 169 w 569"/>
                <a:gd name="T31" fmla="*/ 1293 h 1313"/>
                <a:gd name="T32" fmla="*/ 151 w 569"/>
                <a:gd name="T33" fmla="*/ 1304 h 1313"/>
                <a:gd name="T34" fmla="*/ 130 w 569"/>
                <a:gd name="T35" fmla="*/ 1311 h 1313"/>
                <a:gd name="T36" fmla="*/ 107 w 569"/>
                <a:gd name="T37" fmla="*/ 1313 h 1313"/>
                <a:gd name="T38" fmla="*/ 105 w 569"/>
                <a:gd name="T39" fmla="*/ 1313 h 1313"/>
                <a:gd name="T40" fmla="*/ 85 w 569"/>
                <a:gd name="T41" fmla="*/ 1311 h 1313"/>
                <a:gd name="T42" fmla="*/ 67 w 569"/>
                <a:gd name="T43" fmla="*/ 1306 h 1313"/>
                <a:gd name="T44" fmla="*/ 49 w 569"/>
                <a:gd name="T45" fmla="*/ 1297 h 1313"/>
                <a:gd name="T46" fmla="*/ 33 w 569"/>
                <a:gd name="T47" fmla="*/ 1284 h 1313"/>
                <a:gd name="T48" fmla="*/ 20 w 569"/>
                <a:gd name="T49" fmla="*/ 1270 h 1313"/>
                <a:gd name="T50" fmla="*/ 9 w 569"/>
                <a:gd name="T51" fmla="*/ 1253 h 1313"/>
                <a:gd name="T52" fmla="*/ 3 w 569"/>
                <a:gd name="T53" fmla="*/ 1234 h 1313"/>
                <a:gd name="T54" fmla="*/ 0 w 569"/>
                <a:gd name="T55" fmla="*/ 1215 h 1313"/>
                <a:gd name="T56" fmla="*/ 0 w 569"/>
                <a:gd name="T57" fmla="*/ 1196 h 1313"/>
                <a:gd name="T58" fmla="*/ 4 w 569"/>
                <a:gd name="T59" fmla="*/ 1176 h 1313"/>
                <a:gd name="T60" fmla="*/ 361 w 569"/>
                <a:gd name="T61" fmla="*/ 73 h 1313"/>
                <a:gd name="T62" fmla="*/ 370 w 569"/>
                <a:gd name="T63" fmla="*/ 53 h 1313"/>
                <a:gd name="T64" fmla="*/ 382 w 569"/>
                <a:gd name="T65" fmla="*/ 35 h 1313"/>
                <a:gd name="T66" fmla="*/ 399 w 569"/>
                <a:gd name="T67" fmla="*/ 20 h 1313"/>
                <a:gd name="T68" fmla="*/ 418 w 569"/>
                <a:gd name="T69" fmla="*/ 10 h 1313"/>
                <a:gd name="T70" fmla="*/ 438 w 569"/>
                <a:gd name="T71" fmla="*/ 3 h 1313"/>
                <a:gd name="T72" fmla="*/ 461 w 569"/>
                <a:gd name="T73"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9" h="1313">
                  <a:moveTo>
                    <a:pt x="461" y="0"/>
                  </a:moveTo>
                  <a:lnTo>
                    <a:pt x="464" y="0"/>
                  </a:lnTo>
                  <a:lnTo>
                    <a:pt x="483" y="2"/>
                  </a:lnTo>
                  <a:lnTo>
                    <a:pt x="502" y="8"/>
                  </a:lnTo>
                  <a:lnTo>
                    <a:pt x="520" y="16"/>
                  </a:lnTo>
                  <a:lnTo>
                    <a:pt x="535" y="28"/>
                  </a:lnTo>
                  <a:lnTo>
                    <a:pt x="548" y="44"/>
                  </a:lnTo>
                  <a:lnTo>
                    <a:pt x="558" y="61"/>
                  </a:lnTo>
                  <a:lnTo>
                    <a:pt x="565" y="79"/>
                  </a:lnTo>
                  <a:lnTo>
                    <a:pt x="569" y="99"/>
                  </a:lnTo>
                  <a:lnTo>
                    <a:pt x="568" y="118"/>
                  </a:lnTo>
                  <a:lnTo>
                    <a:pt x="564" y="137"/>
                  </a:lnTo>
                  <a:lnTo>
                    <a:pt x="207" y="1241"/>
                  </a:lnTo>
                  <a:lnTo>
                    <a:pt x="199" y="1261"/>
                  </a:lnTo>
                  <a:lnTo>
                    <a:pt x="186" y="1278"/>
                  </a:lnTo>
                  <a:lnTo>
                    <a:pt x="169" y="1293"/>
                  </a:lnTo>
                  <a:lnTo>
                    <a:pt x="151" y="1304"/>
                  </a:lnTo>
                  <a:lnTo>
                    <a:pt x="130" y="1311"/>
                  </a:lnTo>
                  <a:lnTo>
                    <a:pt x="107" y="1313"/>
                  </a:lnTo>
                  <a:lnTo>
                    <a:pt x="105" y="1313"/>
                  </a:lnTo>
                  <a:lnTo>
                    <a:pt x="85" y="1311"/>
                  </a:lnTo>
                  <a:lnTo>
                    <a:pt x="67" y="1306"/>
                  </a:lnTo>
                  <a:lnTo>
                    <a:pt x="49" y="1297"/>
                  </a:lnTo>
                  <a:lnTo>
                    <a:pt x="33" y="1284"/>
                  </a:lnTo>
                  <a:lnTo>
                    <a:pt x="20" y="1270"/>
                  </a:lnTo>
                  <a:lnTo>
                    <a:pt x="9" y="1253"/>
                  </a:lnTo>
                  <a:lnTo>
                    <a:pt x="3" y="1234"/>
                  </a:lnTo>
                  <a:lnTo>
                    <a:pt x="0" y="1215"/>
                  </a:lnTo>
                  <a:lnTo>
                    <a:pt x="0" y="1196"/>
                  </a:lnTo>
                  <a:lnTo>
                    <a:pt x="4" y="1176"/>
                  </a:lnTo>
                  <a:lnTo>
                    <a:pt x="361" y="73"/>
                  </a:lnTo>
                  <a:lnTo>
                    <a:pt x="370" y="53"/>
                  </a:lnTo>
                  <a:lnTo>
                    <a:pt x="382" y="35"/>
                  </a:lnTo>
                  <a:lnTo>
                    <a:pt x="399" y="20"/>
                  </a:lnTo>
                  <a:lnTo>
                    <a:pt x="418" y="10"/>
                  </a:lnTo>
                  <a:lnTo>
                    <a:pt x="438" y="3"/>
                  </a:lnTo>
                  <a:lnTo>
                    <a:pt x="4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46">
              <a:extLst>
                <a:ext uri="{FF2B5EF4-FFF2-40B4-BE49-F238E27FC236}">
                  <a16:creationId xmlns:a16="http://schemas.microsoft.com/office/drawing/2014/main" id="{3144E7AD-2E29-4266-83EB-B3EE48F126FC}"/>
                </a:ext>
              </a:extLst>
            </p:cNvPr>
            <p:cNvSpPr>
              <a:spLocks/>
            </p:cNvSpPr>
            <p:nvPr/>
          </p:nvSpPr>
          <p:spPr bwMode="auto">
            <a:xfrm>
              <a:off x="2611438" y="1927225"/>
              <a:ext cx="595313" cy="571500"/>
            </a:xfrm>
            <a:custGeom>
              <a:avLst/>
              <a:gdLst>
                <a:gd name="T0" fmla="*/ 105 w 750"/>
                <a:gd name="T1" fmla="*/ 0 h 721"/>
                <a:gd name="T2" fmla="*/ 128 w 750"/>
                <a:gd name="T3" fmla="*/ 3 h 721"/>
                <a:gd name="T4" fmla="*/ 149 w 750"/>
                <a:gd name="T5" fmla="*/ 11 h 721"/>
                <a:gd name="T6" fmla="*/ 690 w 750"/>
                <a:gd name="T7" fmla="*/ 261 h 721"/>
                <a:gd name="T8" fmla="*/ 710 w 750"/>
                <a:gd name="T9" fmla="*/ 274 h 721"/>
                <a:gd name="T10" fmla="*/ 727 w 750"/>
                <a:gd name="T11" fmla="*/ 291 h 721"/>
                <a:gd name="T12" fmla="*/ 740 w 750"/>
                <a:gd name="T13" fmla="*/ 310 h 721"/>
                <a:gd name="T14" fmla="*/ 747 w 750"/>
                <a:gd name="T15" fmla="*/ 332 h 721"/>
                <a:gd name="T16" fmla="*/ 750 w 750"/>
                <a:gd name="T17" fmla="*/ 357 h 721"/>
                <a:gd name="T18" fmla="*/ 750 w 750"/>
                <a:gd name="T19" fmla="*/ 364 h 721"/>
                <a:gd name="T20" fmla="*/ 747 w 750"/>
                <a:gd name="T21" fmla="*/ 389 h 721"/>
                <a:gd name="T22" fmla="*/ 740 w 750"/>
                <a:gd name="T23" fmla="*/ 410 h 721"/>
                <a:gd name="T24" fmla="*/ 727 w 750"/>
                <a:gd name="T25" fmla="*/ 430 h 721"/>
                <a:gd name="T26" fmla="*/ 710 w 750"/>
                <a:gd name="T27" fmla="*/ 447 h 721"/>
                <a:gd name="T28" fmla="*/ 690 w 750"/>
                <a:gd name="T29" fmla="*/ 460 h 721"/>
                <a:gd name="T30" fmla="*/ 149 w 750"/>
                <a:gd name="T31" fmla="*/ 710 h 721"/>
                <a:gd name="T32" fmla="*/ 128 w 750"/>
                <a:gd name="T33" fmla="*/ 718 h 721"/>
                <a:gd name="T34" fmla="*/ 105 w 750"/>
                <a:gd name="T35" fmla="*/ 721 h 721"/>
                <a:gd name="T36" fmla="*/ 85 w 750"/>
                <a:gd name="T37" fmla="*/ 719 h 721"/>
                <a:gd name="T38" fmla="*/ 67 w 750"/>
                <a:gd name="T39" fmla="*/ 712 h 721"/>
                <a:gd name="T40" fmla="*/ 48 w 750"/>
                <a:gd name="T41" fmla="*/ 704 h 721"/>
                <a:gd name="T42" fmla="*/ 32 w 750"/>
                <a:gd name="T43" fmla="*/ 691 h 721"/>
                <a:gd name="T44" fmla="*/ 19 w 750"/>
                <a:gd name="T45" fmla="*/ 675 h 721"/>
                <a:gd name="T46" fmla="*/ 9 w 750"/>
                <a:gd name="T47" fmla="*/ 656 h 721"/>
                <a:gd name="T48" fmla="*/ 2 w 750"/>
                <a:gd name="T49" fmla="*/ 636 h 721"/>
                <a:gd name="T50" fmla="*/ 0 w 750"/>
                <a:gd name="T51" fmla="*/ 616 h 721"/>
                <a:gd name="T52" fmla="*/ 0 w 750"/>
                <a:gd name="T53" fmla="*/ 613 h 721"/>
                <a:gd name="T54" fmla="*/ 2 w 750"/>
                <a:gd name="T55" fmla="*/ 589 h 721"/>
                <a:gd name="T56" fmla="*/ 11 w 750"/>
                <a:gd name="T57" fmla="*/ 567 h 721"/>
                <a:gd name="T58" fmla="*/ 24 w 750"/>
                <a:gd name="T59" fmla="*/ 546 h 721"/>
                <a:gd name="T60" fmla="*/ 40 w 750"/>
                <a:gd name="T61" fmla="*/ 530 h 721"/>
                <a:gd name="T62" fmla="*/ 60 w 750"/>
                <a:gd name="T63" fmla="*/ 518 h 721"/>
                <a:gd name="T64" fmla="*/ 399 w 750"/>
                <a:gd name="T65" fmla="*/ 360 h 721"/>
                <a:gd name="T66" fmla="*/ 60 w 750"/>
                <a:gd name="T67" fmla="*/ 203 h 721"/>
                <a:gd name="T68" fmla="*/ 40 w 750"/>
                <a:gd name="T69" fmla="*/ 191 h 721"/>
                <a:gd name="T70" fmla="*/ 24 w 750"/>
                <a:gd name="T71" fmla="*/ 175 h 721"/>
                <a:gd name="T72" fmla="*/ 11 w 750"/>
                <a:gd name="T73" fmla="*/ 154 h 721"/>
                <a:gd name="T74" fmla="*/ 2 w 750"/>
                <a:gd name="T75" fmla="*/ 132 h 721"/>
                <a:gd name="T76" fmla="*/ 0 w 750"/>
                <a:gd name="T77" fmla="*/ 108 h 721"/>
                <a:gd name="T78" fmla="*/ 0 w 750"/>
                <a:gd name="T79" fmla="*/ 105 h 721"/>
                <a:gd name="T80" fmla="*/ 2 w 750"/>
                <a:gd name="T81" fmla="*/ 84 h 721"/>
                <a:gd name="T82" fmla="*/ 9 w 750"/>
                <a:gd name="T83" fmla="*/ 65 h 721"/>
                <a:gd name="T84" fmla="*/ 19 w 750"/>
                <a:gd name="T85" fmla="*/ 46 h 721"/>
                <a:gd name="T86" fmla="*/ 32 w 750"/>
                <a:gd name="T87" fmla="*/ 30 h 721"/>
                <a:gd name="T88" fmla="*/ 48 w 750"/>
                <a:gd name="T89" fmla="*/ 17 h 721"/>
                <a:gd name="T90" fmla="*/ 67 w 750"/>
                <a:gd name="T91" fmla="*/ 8 h 721"/>
                <a:gd name="T92" fmla="*/ 85 w 750"/>
                <a:gd name="T93" fmla="*/ 2 h 721"/>
                <a:gd name="T94" fmla="*/ 105 w 750"/>
                <a:gd name="T95"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0" h="721">
                  <a:moveTo>
                    <a:pt x="105" y="0"/>
                  </a:moveTo>
                  <a:lnTo>
                    <a:pt x="128" y="3"/>
                  </a:lnTo>
                  <a:lnTo>
                    <a:pt x="149" y="11"/>
                  </a:lnTo>
                  <a:lnTo>
                    <a:pt x="690" y="261"/>
                  </a:lnTo>
                  <a:lnTo>
                    <a:pt x="710" y="274"/>
                  </a:lnTo>
                  <a:lnTo>
                    <a:pt x="727" y="291"/>
                  </a:lnTo>
                  <a:lnTo>
                    <a:pt x="740" y="310"/>
                  </a:lnTo>
                  <a:lnTo>
                    <a:pt x="747" y="332"/>
                  </a:lnTo>
                  <a:lnTo>
                    <a:pt x="750" y="357"/>
                  </a:lnTo>
                  <a:lnTo>
                    <a:pt x="750" y="364"/>
                  </a:lnTo>
                  <a:lnTo>
                    <a:pt x="747" y="389"/>
                  </a:lnTo>
                  <a:lnTo>
                    <a:pt x="740" y="410"/>
                  </a:lnTo>
                  <a:lnTo>
                    <a:pt x="727" y="430"/>
                  </a:lnTo>
                  <a:lnTo>
                    <a:pt x="710" y="447"/>
                  </a:lnTo>
                  <a:lnTo>
                    <a:pt x="690" y="460"/>
                  </a:lnTo>
                  <a:lnTo>
                    <a:pt x="149" y="710"/>
                  </a:lnTo>
                  <a:lnTo>
                    <a:pt x="128" y="718"/>
                  </a:lnTo>
                  <a:lnTo>
                    <a:pt x="105" y="721"/>
                  </a:lnTo>
                  <a:lnTo>
                    <a:pt x="85" y="719"/>
                  </a:lnTo>
                  <a:lnTo>
                    <a:pt x="67" y="712"/>
                  </a:lnTo>
                  <a:lnTo>
                    <a:pt x="48" y="704"/>
                  </a:lnTo>
                  <a:lnTo>
                    <a:pt x="32" y="691"/>
                  </a:lnTo>
                  <a:lnTo>
                    <a:pt x="19" y="675"/>
                  </a:lnTo>
                  <a:lnTo>
                    <a:pt x="9" y="656"/>
                  </a:lnTo>
                  <a:lnTo>
                    <a:pt x="2" y="636"/>
                  </a:lnTo>
                  <a:lnTo>
                    <a:pt x="0" y="616"/>
                  </a:lnTo>
                  <a:lnTo>
                    <a:pt x="0" y="613"/>
                  </a:lnTo>
                  <a:lnTo>
                    <a:pt x="2" y="589"/>
                  </a:lnTo>
                  <a:lnTo>
                    <a:pt x="11" y="567"/>
                  </a:lnTo>
                  <a:lnTo>
                    <a:pt x="24" y="546"/>
                  </a:lnTo>
                  <a:lnTo>
                    <a:pt x="40" y="530"/>
                  </a:lnTo>
                  <a:lnTo>
                    <a:pt x="60" y="518"/>
                  </a:lnTo>
                  <a:lnTo>
                    <a:pt x="399" y="360"/>
                  </a:lnTo>
                  <a:lnTo>
                    <a:pt x="60" y="203"/>
                  </a:lnTo>
                  <a:lnTo>
                    <a:pt x="40" y="191"/>
                  </a:lnTo>
                  <a:lnTo>
                    <a:pt x="24" y="175"/>
                  </a:lnTo>
                  <a:lnTo>
                    <a:pt x="11" y="154"/>
                  </a:lnTo>
                  <a:lnTo>
                    <a:pt x="2" y="132"/>
                  </a:lnTo>
                  <a:lnTo>
                    <a:pt x="0" y="108"/>
                  </a:lnTo>
                  <a:lnTo>
                    <a:pt x="0" y="105"/>
                  </a:lnTo>
                  <a:lnTo>
                    <a:pt x="2" y="84"/>
                  </a:lnTo>
                  <a:lnTo>
                    <a:pt x="9" y="65"/>
                  </a:lnTo>
                  <a:lnTo>
                    <a:pt x="19" y="46"/>
                  </a:lnTo>
                  <a:lnTo>
                    <a:pt x="32" y="30"/>
                  </a:lnTo>
                  <a:lnTo>
                    <a:pt x="48" y="17"/>
                  </a:lnTo>
                  <a:lnTo>
                    <a:pt x="67" y="8"/>
                  </a:lnTo>
                  <a:lnTo>
                    <a:pt x="85" y="2"/>
                  </a:lnTo>
                  <a:lnTo>
                    <a:pt x="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 name="TextBox 13">
            <a:extLst>
              <a:ext uri="{FF2B5EF4-FFF2-40B4-BE49-F238E27FC236}">
                <a16:creationId xmlns:a16="http://schemas.microsoft.com/office/drawing/2014/main" id="{1D905162-FB2B-4B1B-993A-B52E12290C05}"/>
              </a:ext>
            </a:extLst>
          </p:cNvPr>
          <p:cNvSpPr txBox="1"/>
          <p:nvPr/>
        </p:nvSpPr>
        <p:spPr>
          <a:xfrm>
            <a:off x="2263549" y="5211788"/>
            <a:ext cx="3976384" cy="646331"/>
          </a:xfrm>
          <a:prstGeom prst="rect">
            <a:avLst/>
          </a:prstGeom>
          <a:noFill/>
        </p:spPr>
        <p:txBody>
          <a:bodyPr wrap="square" rtlCol="0">
            <a:spAutoFit/>
          </a:bodyPr>
          <a:lstStyle/>
          <a:p>
            <a:r>
              <a:rPr lang="en-US" dirty="0"/>
              <a:t>Exercise 3 code link for XML Model:</a:t>
            </a:r>
          </a:p>
          <a:p>
            <a:pPr marL="285750" indent="-285750">
              <a:buFontTx/>
              <a:buChar char="-"/>
            </a:pPr>
            <a:r>
              <a:rPr lang="en-US" dirty="0"/>
              <a:t>For code </a:t>
            </a:r>
            <a:r>
              <a:rPr lang="en-US" dirty="0">
                <a:hlinkClick r:id="rId4"/>
              </a:rPr>
              <a:t>click here</a:t>
            </a:r>
            <a:endParaRPr lang="en-US" dirty="0"/>
          </a:p>
        </p:txBody>
      </p:sp>
    </p:spTree>
    <p:extLst>
      <p:ext uri="{BB962C8B-B14F-4D97-AF65-F5344CB8AC3E}">
        <p14:creationId xmlns:p14="http://schemas.microsoft.com/office/powerpoint/2010/main" val="320708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416320"/>
          </a:xfrm>
          <a:prstGeom prst="rect">
            <a:avLst/>
          </a:prstGeom>
          <a:noFill/>
        </p:spPr>
        <p:txBody>
          <a:bodyPr wrap="square" rtlCol="0">
            <a:spAutoFit/>
          </a:bodyPr>
          <a:lstStyle/>
          <a:p>
            <a:pPr algn="just"/>
            <a:r>
              <a:rPr lang="en-US" dirty="0"/>
              <a:t>We build software for international audience, we cannot just hardcode every screen element in English, if it requires multi-lingual support, we need to add resource model.</a:t>
            </a:r>
          </a:p>
          <a:p>
            <a:pPr algn="just"/>
            <a:r>
              <a:rPr lang="en-US" dirty="0"/>
              <a:t>i18n </a:t>
            </a:r>
            <a:r>
              <a:rPr lang="en-US" dirty="0">
                <a:sym typeface="Wingdings" panose="05000000000000000000" pitchFamily="2" charset="2"/>
              </a:rPr>
              <a:t> Internationalization</a:t>
            </a:r>
            <a:endParaRPr lang="en-US" dirty="0"/>
          </a:p>
          <a:p>
            <a:pPr marL="457200" indent="-457200" algn="just">
              <a:buAutoNum type="arabicPeriod"/>
            </a:pPr>
            <a:r>
              <a:rPr lang="en-US" dirty="0"/>
              <a:t>Create resource bundle which includes label field </a:t>
            </a:r>
          </a:p>
          <a:p>
            <a:pPr marL="457200" indent="-457200" algn="just">
              <a:buAutoNum type="arabicPeriod"/>
            </a:pPr>
            <a:r>
              <a:rPr lang="en-US" dirty="0"/>
              <a:t>The name of the file must be i18n.properties for default labels</a:t>
            </a:r>
          </a:p>
          <a:p>
            <a:pPr marL="457200" indent="-457200" algn="just">
              <a:buAutoNum type="arabicPeriod"/>
            </a:pPr>
            <a:r>
              <a:rPr lang="en-US" dirty="0"/>
              <a:t>And i18n_langcode.properties for different languages</a:t>
            </a:r>
          </a:p>
          <a:p>
            <a:pPr marL="457200" indent="-457200" algn="just">
              <a:buAutoNum type="arabicPeriod"/>
            </a:pPr>
            <a:r>
              <a:rPr lang="en-US" dirty="0"/>
              <a:t>Set The model</a:t>
            </a:r>
          </a:p>
          <a:p>
            <a:pPr marL="457200" indent="-457200" algn="just">
              <a:buAutoNum type="arabicPeriod"/>
            </a:pPr>
            <a:r>
              <a:rPr lang="en-US" dirty="0"/>
              <a:t>For more information about i18n you check the link</a:t>
            </a:r>
          </a:p>
          <a:p>
            <a:pPr lvl="1" algn="just"/>
            <a:r>
              <a:rPr lang="en-US" dirty="0">
                <a:hlinkClick r:id="rId3"/>
              </a:rPr>
              <a:t>https://openui5.hana.ondemand.com/1.34.9/docs/guide/831039835e7c4da3a8a0b49567573afe.html</a:t>
            </a:r>
            <a:endParaRPr lang="en-US" dirty="0"/>
          </a:p>
          <a:p>
            <a:pPr marL="342900" indent="-342900" algn="just">
              <a:buFont typeface="+mj-lt"/>
              <a:buAutoNum type="arabicPeriod"/>
            </a:pPr>
            <a:r>
              <a:rPr lang="en-US" dirty="0"/>
              <a:t>We can change the language of the app by adding </a:t>
            </a:r>
            <a:r>
              <a:rPr lang="en-US" b="1" dirty="0"/>
              <a:t>?sap-language=language_code </a:t>
            </a:r>
            <a:r>
              <a:rPr lang="en-US" dirty="0"/>
              <a:t>at the end of the URL of the app. Example for Hindi we will write </a:t>
            </a:r>
            <a:r>
              <a:rPr lang="en-US" b="1" dirty="0"/>
              <a:t>?sap-language=hi</a:t>
            </a:r>
            <a:endParaRPr lang="en-US" dirty="0"/>
          </a:p>
          <a:p>
            <a:pPr algn="just"/>
            <a:endParaRPr lang="en-US"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2" name="Rectangle 1">
            <a:extLst>
              <a:ext uri="{FF2B5EF4-FFF2-40B4-BE49-F238E27FC236}">
                <a16:creationId xmlns:a16="http://schemas.microsoft.com/office/drawing/2014/main" id="{60324207-7E87-4E10-A3C1-C3A22D6BC61B}"/>
              </a:ext>
            </a:extLst>
          </p:cNvPr>
          <p:cNvSpPr/>
          <p:nvPr/>
        </p:nvSpPr>
        <p:spPr>
          <a:xfrm>
            <a:off x="1000273" y="4672123"/>
            <a:ext cx="1968341" cy="104656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View</a:t>
            </a:r>
          </a:p>
        </p:txBody>
      </p:sp>
      <p:sp>
        <p:nvSpPr>
          <p:cNvPr id="3" name="Flowchart: Magnetic Disk 2">
            <a:extLst>
              <a:ext uri="{FF2B5EF4-FFF2-40B4-BE49-F238E27FC236}">
                <a16:creationId xmlns:a16="http://schemas.microsoft.com/office/drawing/2014/main" id="{425A2BA1-B30A-44FF-9164-F60F5DE100C6}"/>
              </a:ext>
            </a:extLst>
          </p:cNvPr>
          <p:cNvSpPr/>
          <p:nvPr/>
        </p:nvSpPr>
        <p:spPr>
          <a:xfrm>
            <a:off x="4708017" y="4672123"/>
            <a:ext cx="1968342" cy="1058368"/>
          </a:xfrm>
          <a:prstGeom prst="flowChartMagneticDisk">
            <a:avLst/>
          </a:prstGeom>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Resource Model</a:t>
            </a:r>
          </a:p>
          <a:p>
            <a:pPr algn="ctr"/>
            <a:r>
              <a:rPr lang="en-US" dirty="0"/>
              <a:t>(i18n Model)</a:t>
            </a:r>
          </a:p>
        </p:txBody>
      </p:sp>
      <p:sp>
        <p:nvSpPr>
          <p:cNvPr id="9" name="Rectangle 8">
            <a:extLst>
              <a:ext uri="{FF2B5EF4-FFF2-40B4-BE49-F238E27FC236}">
                <a16:creationId xmlns:a16="http://schemas.microsoft.com/office/drawing/2014/main" id="{00B65E4A-69EF-4CDB-8C1A-5DA36E8E7088}"/>
              </a:ext>
            </a:extLst>
          </p:cNvPr>
          <p:cNvSpPr/>
          <p:nvPr/>
        </p:nvSpPr>
        <p:spPr>
          <a:xfrm>
            <a:off x="8313683" y="3846786"/>
            <a:ext cx="2154620" cy="2697237"/>
          </a:xfrm>
          <a:prstGeom prst="rect">
            <a:avLst/>
          </a:prstGeom>
          <a:solidFill>
            <a:schemeClr val="bg1">
              <a:lumMod val="8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Resource Bundle</a:t>
            </a: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680A7E94-A12B-4D40-BC13-F32FC2A27E33}"/>
              </a:ext>
            </a:extLst>
          </p:cNvPr>
          <p:cNvSpPr/>
          <p:nvPr/>
        </p:nvSpPr>
        <p:spPr>
          <a:xfrm>
            <a:off x="8418786" y="443536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i18n_de.properties</a:t>
            </a:r>
          </a:p>
        </p:txBody>
      </p:sp>
      <p:sp>
        <p:nvSpPr>
          <p:cNvPr id="11" name="Rectangle 10">
            <a:extLst>
              <a:ext uri="{FF2B5EF4-FFF2-40B4-BE49-F238E27FC236}">
                <a16:creationId xmlns:a16="http://schemas.microsoft.com/office/drawing/2014/main" id="{84DF1676-BB42-4E8C-9978-1086DC432628}"/>
              </a:ext>
            </a:extLst>
          </p:cNvPr>
          <p:cNvSpPr/>
          <p:nvPr/>
        </p:nvSpPr>
        <p:spPr>
          <a:xfrm>
            <a:off x="8418786" y="4909941"/>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i18n_en.properties</a:t>
            </a:r>
          </a:p>
        </p:txBody>
      </p:sp>
      <p:sp>
        <p:nvSpPr>
          <p:cNvPr id="12" name="Rectangle 11">
            <a:extLst>
              <a:ext uri="{FF2B5EF4-FFF2-40B4-BE49-F238E27FC236}">
                <a16:creationId xmlns:a16="http://schemas.microsoft.com/office/drawing/2014/main" id="{BFA139DC-9213-4078-841A-8CBF5F68C731}"/>
              </a:ext>
            </a:extLst>
          </p:cNvPr>
          <p:cNvSpPr/>
          <p:nvPr/>
        </p:nvSpPr>
        <p:spPr>
          <a:xfrm>
            <a:off x="8404447" y="5384516"/>
            <a:ext cx="1965435" cy="355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4C3E9ADD-9F5B-4EEA-A04A-E0E0E3347A67}"/>
              </a:ext>
            </a:extLst>
          </p:cNvPr>
          <p:cNvSpPr/>
          <p:nvPr/>
        </p:nvSpPr>
        <p:spPr>
          <a:xfrm>
            <a:off x="8418786" y="5859090"/>
            <a:ext cx="1986455" cy="57376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i18n.properties</a:t>
            </a:r>
          </a:p>
          <a:p>
            <a:pPr algn="ctr"/>
            <a:r>
              <a:rPr lang="en-US" dirty="0"/>
              <a:t>(default)</a:t>
            </a:r>
          </a:p>
        </p:txBody>
      </p:sp>
      <p:cxnSp>
        <p:nvCxnSpPr>
          <p:cNvPr id="15" name="Straight Connector 14">
            <a:extLst>
              <a:ext uri="{FF2B5EF4-FFF2-40B4-BE49-F238E27FC236}">
                <a16:creationId xmlns:a16="http://schemas.microsoft.com/office/drawing/2014/main" id="{4BB98362-9804-4A79-9FFD-5245AB319FBA}"/>
              </a:ext>
            </a:extLst>
          </p:cNvPr>
          <p:cNvCxnSpPr>
            <a:stCxn id="2" idx="3"/>
            <a:endCxn id="3" idx="2"/>
          </p:cNvCxnSpPr>
          <p:nvPr/>
        </p:nvCxnSpPr>
        <p:spPr>
          <a:xfrm>
            <a:off x="2968614" y="5195404"/>
            <a:ext cx="1739403" cy="5903"/>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8A69A128-07C6-4077-983F-C43F3167AE6F}"/>
              </a:ext>
            </a:extLst>
          </p:cNvPr>
          <p:cNvCxnSpPr>
            <a:cxnSpLocks/>
            <a:stCxn id="3" idx="4"/>
          </p:cNvCxnSpPr>
          <p:nvPr/>
        </p:nvCxnSpPr>
        <p:spPr>
          <a:xfrm flipV="1">
            <a:off x="6676359" y="5195407"/>
            <a:ext cx="1637323" cy="59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286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Steps to Create Resource Model</a:t>
            </a:r>
          </a:p>
        </p:txBody>
      </p:sp>
      <p:sp>
        <p:nvSpPr>
          <p:cNvPr id="6" name="TextBox 5">
            <a:extLst>
              <a:ext uri="{FF2B5EF4-FFF2-40B4-BE49-F238E27FC236}">
                <a16:creationId xmlns:a16="http://schemas.microsoft.com/office/drawing/2014/main" id="{814CA5A5-F77F-4183-8247-7E56ED10E1C4}"/>
              </a:ext>
            </a:extLst>
          </p:cNvPr>
          <p:cNvSpPr txBox="1"/>
          <p:nvPr/>
        </p:nvSpPr>
        <p:spPr>
          <a:xfrm>
            <a:off x="261764" y="899721"/>
            <a:ext cx="11118914" cy="369332"/>
          </a:xfrm>
          <a:prstGeom prst="rect">
            <a:avLst/>
          </a:prstGeom>
          <a:noFill/>
        </p:spPr>
        <p:txBody>
          <a:bodyPr wrap="square" rtlCol="0">
            <a:spAutoFit/>
          </a:bodyPr>
          <a:lstStyle/>
          <a:p>
            <a:pPr algn="just"/>
            <a:r>
              <a:rPr lang="en-US" b="1" dirty="0"/>
              <a:t>Step 1:- </a:t>
            </a:r>
            <a:r>
              <a:rPr lang="en-US" dirty="0"/>
              <a:t>Create a new Folder named i18n and file inside the folder as shown below.</a:t>
            </a:r>
            <a:endParaRPr lang="en-US" b="1" dirty="0"/>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pic>
        <p:nvPicPr>
          <p:cNvPr id="3" name="Picture 2">
            <a:extLst>
              <a:ext uri="{FF2B5EF4-FFF2-40B4-BE49-F238E27FC236}">
                <a16:creationId xmlns:a16="http://schemas.microsoft.com/office/drawing/2014/main" id="{A97A0511-DEC3-439B-85CD-923DF02E07F3}"/>
              </a:ext>
            </a:extLst>
          </p:cNvPr>
          <p:cNvPicPr>
            <a:picLocks noChangeAspect="1"/>
          </p:cNvPicPr>
          <p:nvPr/>
        </p:nvPicPr>
        <p:blipFill>
          <a:blip r:embed="rId3"/>
          <a:stretch>
            <a:fillRect/>
          </a:stretch>
        </p:blipFill>
        <p:spPr>
          <a:xfrm>
            <a:off x="1146980" y="1463795"/>
            <a:ext cx="2843661" cy="1965205"/>
          </a:xfrm>
          <a:prstGeom prst="rect">
            <a:avLst/>
          </a:prstGeom>
        </p:spPr>
      </p:pic>
      <p:sp>
        <p:nvSpPr>
          <p:cNvPr id="8" name="TextBox 7">
            <a:extLst>
              <a:ext uri="{FF2B5EF4-FFF2-40B4-BE49-F238E27FC236}">
                <a16:creationId xmlns:a16="http://schemas.microsoft.com/office/drawing/2014/main" id="{6811A0B2-EF02-4E47-8E13-DC875EEBF824}"/>
              </a:ext>
            </a:extLst>
          </p:cNvPr>
          <p:cNvSpPr txBox="1"/>
          <p:nvPr/>
        </p:nvSpPr>
        <p:spPr>
          <a:xfrm>
            <a:off x="261762" y="3548281"/>
            <a:ext cx="11118914" cy="369332"/>
          </a:xfrm>
          <a:prstGeom prst="rect">
            <a:avLst/>
          </a:prstGeom>
          <a:noFill/>
        </p:spPr>
        <p:txBody>
          <a:bodyPr wrap="square" rtlCol="0">
            <a:spAutoFit/>
          </a:bodyPr>
          <a:lstStyle/>
          <a:p>
            <a:pPr algn="just"/>
            <a:r>
              <a:rPr lang="en-US" b="1" dirty="0"/>
              <a:t>Step 2:- </a:t>
            </a:r>
            <a:r>
              <a:rPr lang="en-US" dirty="0"/>
              <a:t>Create a function in Model.js file to create a resource model, and set the resource model in the controller.</a:t>
            </a:r>
            <a:endParaRPr lang="en-US" b="1" dirty="0"/>
          </a:p>
        </p:txBody>
      </p:sp>
      <p:pic>
        <p:nvPicPr>
          <p:cNvPr id="10" name="Picture 9">
            <a:extLst>
              <a:ext uri="{FF2B5EF4-FFF2-40B4-BE49-F238E27FC236}">
                <a16:creationId xmlns:a16="http://schemas.microsoft.com/office/drawing/2014/main" id="{0C0E4833-1442-49E1-9071-BFE3D552C765}"/>
              </a:ext>
            </a:extLst>
          </p:cNvPr>
          <p:cNvPicPr>
            <a:picLocks noChangeAspect="1"/>
          </p:cNvPicPr>
          <p:nvPr/>
        </p:nvPicPr>
        <p:blipFill>
          <a:blip r:embed="rId4"/>
          <a:stretch>
            <a:fillRect/>
          </a:stretch>
        </p:blipFill>
        <p:spPr>
          <a:xfrm>
            <a:off x="6123411" y="4040004"/>
            <a:ext cx="5055929" cy="782132"/>
          </a:xfrm>
          <a:prstGeom prst="rect">
            <a:avLst/>
          </a:prstGeom>
        </p:spPr>
      </p:pic>
      <p:pic>
        <p:nvPicPr>
          <p:cNvPr id="12" name="Picture 11">
            <a:extLst>
              <a:ext uri="{FF2B5EF4-FFF2-40B4-BE49-F238E27FC236}">
                <a16:creationId xmlns:a16="http://schemas.microsoft.com/office/drawing/2014/main" id="{D0C3DC55-F234-4AC2-8424-5AF95EBF652F}"/>
              </a:ext>
            </a:extLst>
          </p:cNvPr>
          <p:cNvPicPr>
            <a:picLocks noChangeAspect="1"/>
          </p:cNvPicPr>
          <p:nvPr/>
        </p:nvPicPr>
        <p:blipFill>
          <a:blip r:embed="rId5"/>
          <a:stretch>
            <a:fillRect/>
          </a:stretch>
        </p:blipFill>
        <p:spPr>
          <a:xfrm>
            <a:off x="1050415" y="4128022"/>
            <a:ext cx="5018176" cy="1650208"/>
          </a:xfrm>
          <a:prstGeom prst="rect">
            <a:avLst/>
          </a:prstGeom>
        </p:spPr>
      </p:pic>
      <p:cxnSp>
        <p:nvCxnSpPr>
          <p:cNvPr id="14" name="Straight Connector 13">
            <a:extLst>
              <a:ext uri="{FF2B5EF4-FFF2-40B4-BE49-F238E27FC236}">
                <a16:creationId xmlns:a16="http://schemas.microsoft.com/office/drawing/2014/main" id="{4D2F28A2-8EAB-4CC5-B808-7DFBF1EBA46D}"/>
              </a:ext>
            </a:extLst>
          </p:cNvPr>
          <p:cNvCxnSpPr>
            <a:cxnSpLocks/>
          </p:cNvCxnSpPr>
          <p:nvPr/>
        </p:nvCxnSpPr>
        <p:spPr>
          <a:xfrm>
            <a:off x="5821219" y="4063531"/>
            <a:ext cx="0" cy="2210813"/>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D6F70593-5601-4F48-83BA-883AB94380B3}"/>
              </a:ext>
            </a:extLst>
          </p:cNvPr>
          <p:cNvSpPr txBox="1"/>
          <p:nvPr/>
        </p:nvSpPr>
        <p:spPr>
          <a:xfrm>
            <a:off x="5761384" y="2660789"/>
            <a:ext cx="2787760" cy="369332"/>
          </a:xfrm>
          <a:prstGeom prst="rect">
            <a:avLst/>
          </a:prstGeom>
          <a:noFill/>
          <a:ln>
            <a:solidFill>
              <a:schemeClr val="tx1">
                <a:lumMod val="95000"/>
                <a:lumOff val="5000"/>
              </a:schemeClr>
            </a:solidFill>
          </a:ln>
        </p:spPr>
        <p:txBody>
          <a:bodyPr wrap="square" rtlCol="0">
            <a:spAutoFit/>
          </a:bodyPr>
          <a:lstStyle/>
          <a:p>
            <a:r>
              <a:rPr lang="en-US" dirty="0"/>
              <a:t>Default i18n properties</a:t>
            </a:r>
          </a:p>
        </p:txBody>
      </p:sp>
      <p:sp>
        <p:nvSpPr>
          <p:cNvPr id="20" name="TextBox 19">
            <a:extLst>
              <a:ext uri="{FF2B5EF4-FFF2-40B4-BE49-F238E27FC236}">
                <a16:creationId xmlns:a16="http://schemas.microsoft.com/office/drawing/2014/main" id="{C98F956F-9F6B-4F34-B576-88FC367046C4}"/>
              </a:ext>
            </a:extLst>
          </p:cNvPr>
          <p:cNvSpPr txBox="1"/>
          <p:nvPr/>
        </p:nvSpPr>
        <p:spPr>
          <a:xfrm>
            <a:off x="5761384" y="1973437"/>
            <a:ext cx="3732812" cy="369332"/>
          </a:xfrm>
          <a:prstGeom prst="rect">
            <a:avLst/>
          </a:prstGeom>
          <a:noFill/>
          <a:ln>
            <a:solidFill>
              <a:schemeClr val="tx1">
                <a:lumMod val="95000"/>
                <a:lumOff val="5000"/>
              </a:schemeClr>
            </a:solidFill>
          </a:ln>
        </p:spPr>
        <p:txBody>
          <a:bodyPr wrap="square" rtlCol="0">
            <a:spAutoFit/>
          </a:bodyPr>
          <a:lstStyle/>
          <a:p>
            <a:r>
              <a:rPr lang="en-US" dirty="0"/>
              <a:t>i18n properties for Hindi language</a:t>
            </a:r>
          </a:p>
        </p:txBody>
      </p:sp>
      <p:cxnSp>
        <p:nvCxnSpPr>
          <p:cNvPr id="22" name="Connector: Elbow 21">
            <a:extLst>
              <a:ext uri="{FF2B5EF4-FFF2-40B4-BE49-F238E27FC236}">
                <a16:creationId xmlns:a16="http://schemas.microsoft.com/office/drawing/2014/main" id="{86DCFD61-F059-4885-B639-D331EA1DA803}"/>
              </a:ext>
            </a:extLst>
          </p:cNvPr>
          <p:cNvCxnSpPr>
            <a:cxnSpLocks/>
            <a:endCxn id="20" idx="1"/>
          </p:cNvCxnSpPr>
          <p:nvPr/>
        </p:nvCxnSpPr>
        <p:spPr>
          <a:xfrm flipV="1">
            <a:off x="3258766" y="2158103"/>
            <a:ext cx="2502618"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A9536BE-685A-4AF0-8CB9-659A7ECEDEB6}"/>
              </a:ext>
            </a:extLst>
          </p:cNvPr>
          <p:cNvCxnSpPr>
            <a:cxnSpLocks/>
            <a:endCxn id="18" idx="1"/>
          </p:cNvCxnSpPr>
          <p:nvPr/>
        </p:nvCxnSpPr>
        <p:spPr>
          <a:xfrm>
            <a:off x="3044757" y="2660789"/>
            <a:ext cx="2716627" cy="1846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1830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4803</TotalTime>
  <Words>1794</Words>
  <Application>Microsoft Office PowerPoint</Application>
  <PresentationFormat>Widescreen</PresentationFormat>
  <Paragraphs>245</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of fiori application setup</vt:lpstr>
      <vt:lpstr>What is Component.js</vt:lpstr>
      <vt:lpstr>PowerPoint Presentation</vt:lpstr>
      <vt:lpstr>  Component.js file has two important parts: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cvedi@soyuztechnologies.com</dc:creator>
  <cp:lastModifiedBy>cvedi@soyuztechnologies.com</cp:lastModifiedBy>
  <cp:revision>41</cp:revision>
  <dcterms:created xsi:type="dcterms:W3CDTF">2021-09-02T13:28:35Z</dcterms:created>
  <dcterms:modified xsi:type="dcterms:W3CDTF">2021-12-16T05:04:27Z</dcterms:modified>
</cp:coreProperties>
</file>